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7" r:id="rId2"/>
    <p:sldId id="258" r:id="rId3"/>
    <p:sldId id="259" r:id="rId4"/>
    <p:sldId id="315" r:id="rId5"/>
    <p:sldId id="262" r:id="rId6"/>
    <p:sldId id="316" r:id="rId7"/>
    <p:sldId id="325" r:id="rId8"/>
    <p:sldId id="318" r:id="rId9"/>
    <p:sldId id="319" r:id="rId10"/>
    <p:sldId id="332" r:id="rId11"/>
    <p:sldId id="320" r:id="rId12"/>
    <p:sldId id="321" r:id="rId13"/>
    <p:sldId id="322" r:id="rId14"/>
    <p:sldId id="324" r:id="rId15"/>
    <p:sldId id="326" r:id="rId16"/>
    <p:sldId id="327" r:id="rId17"/>
    <p:sldId id="328" r:id="rId18"/>
    <p:sldId id="329" r:id="rId19"/>
    <p:sldId id="353" r:id="rId20"/>
    <p:sldId id="352" r:id="rId21"/>
    <p:sldId id="331" r:id="rId22"/>
    <p:sldId id="355" r:id="rId23"/>
    <p:sldId id="333" r:id="rId24"/>
    <p:sldId id="334" r:id="rId25"/>
    <p:sldId id="335" r:id="rId26"/>
    <p:sldId id="336" r:id="rId27"/>
    <p:sldId id="337" r:id="rId28"/>
    <p:sldId id="338" r:id="rId29"/>
    <p:sldId id="339" r:id="rId30"/>
    <p:sldId id="356"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50000" autoAdjust="0"/>
  </p:normalViewPr>
  <p:slideViewPr>
    <p:cSldViewPr snapToGrid="0" snapToObjects="1">
      <p:cViewPr varScale="1">
        <p:scale>
          <a:sx n="127" d="100"/>
          <a:sy n="127" d="100"/>
        </p:scale>
        <p:origin x="106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F2CCF5-4DE1-BA4D-B934-B24E0D9AC4A1}" type="datetimeFigureOut">
              <a:rPr lang="en-US" smtClean="0"/>
              <a:t>5/9/18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C10E6B-B7FE-D046-971C-6B65353E499E}" type="slidenum">
              <a:rPr lang="en-US" smtClean="0"/>
              <a:t>‹N°›</a:t>
            </a:fld>
            <a:endParaRPr lang="en-US"/>
          </a:p>
        </p:txBody>
      </p:sp>
    </p:spTree>
    <p:extLst>
      <p:ext uri="{BB962C8B-B14F-4D97-AF65-F5344CB8AC3E}">
        <p14:creationId xmlns:p14="http://schemas.microsoft.com/office/powerpoint/2010/main" val="2453742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FC094-DC60-A248-85F0-3A0CDC705E35}" type="datetimeFigureOut">
              <a:rPr lang="en-US" smtClean="0"/>
              <a:pPr/>
              <a:t>5/9/18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6B28C-8C2A-264C-A2BD-D51427F4541D}" type="slidenum">
              <a:rPr lang="en-US" smtClean="0"/>
              <a:pPr/>
              <a:t>‹N°›</a:t>
            </a:fld>
            <a:endParaRPr lang="en-US"/>
          </a:p>
        </p:txBody>
      </p:sp>
    </p:spTree>
    <p:extLst>
      <p:ext uri="{BB962C8B-B14F-4D97-AF65-F5344CB8AC3E}">
        <p14:creationId xmlns:p14="http://schemas.microsoft.com/office/powerpoint/2010/main" val="27374421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Référence</a:t>
            </a:r>
            <a:endParaRPr lang="en-US" dirty="0"/>
          </a:p>
        </p:txBody>
      </p:sp>
      <p:sp>
        <p:nvSpPr>
          <p:cNvPr id="4" name="Slide Number Placeholder 3"/>
          <p:cNvSpPr>
            <a:spLocks noGrp="1"/>
          </p:cNvSpPr>
          <p:nvPr>
            <p:ph type="sldNum" sz="quarter" idx="10"/>
          </p:nvPr>
        </p:nvSpPr>
        <p:spPr/>
        <p:txBody>
          <a:bodyPr/>
          <a:lstStyle/>
          <a:p>
            <a:fld id="{3E86B28C-8C2A-264C-A2BD-D51427F4541D}" type="slidenum">
              <a:rPr lang="en-US" smtClean="0"/>
              <a:pPr/>
              <a:t>5</a:t>
            </a:fld>
            <a:endParaRPr lang="en-US"/>
          </a:p>
        </p:txBody>
      </p:sp>
    </p:spTree>
    <p:extLst>
      <p:ext uri="{BB962C8B-B14F-4D97-AF65-F5344CB8AC3E}">
        <p14:creationId xmlns:p14="http://schemas.microsoft.com/office/powerpoint/2010/main" val="274915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Possible de </a:t>
            </a:r>
            <a:r>
              <a:rPr lang="en-US" dirty="0" err="1"/>
              <a:t>supprimer</a:t>
            </a:r>
            <a:r>
              <a:rPr lang="en-US" dirty="0"/>
              <a:t> </a:t>
            </a:r>
            <a:r>
              <a:rPr lang="en-US" dirty="0" err="1"/>
              <a:t>cette</a:t>
            </a:r>
            <a:r>
              <a:rPr lang="en-US" dirty="0"/>
              <a:t> </a:t>
            </a:r>
            <a:r>
              <a:rPr lang="en-US" dirty="0" err="1"/>
              <a:t>dia</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Possible de </a:t>
            </a:r>
            <a:r>
              <a:rPr lang="en-US" dirty="0" err="1"/>
              <a:t>supprimer</a:t>
            </a:r>
            <a:r>
              <a:rPr lang="en-US" dirty="0"/>
              <a:t> </a:t>
            </a:r>
            <a:r>
              <a:rPr lang="en-US" dirty="0" err="1"/>
              <a:t>cette</a:t>
            </a:r>
            <a:r>
              <a:rPr lang="en-US" dirty="0"/>
              <a:t> </a:t>
            </a:r>
            <a:r>
              <a:rPr lang="en-US" dirty="0" err="1"/>
              <a:t>dia</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Possible de </a:t>
            </a:r>
            <a:r>
              <a:rPr lang="en-US" dirty="0" err="1"/>
              <a:t>supprimer</a:t>
            </a:r>
            <a:r>
              <a:rPr lang="en-US" dirty="0"/>
              <a:t> </a:t>
            </a:r>
            <a:r>
              <a:rPr lang="en-US" dirty="0" err="1"/>
              <a:t>cette</a:t>
            </a:r>
            <a:r>
              <a:rPr lang="en-US" dirty="0"/>
              <a:t> </a:t>
            </a:r>
            <a:r>
              <a:rPr lang="en-US" dirty="0" err="1"/>
              <a:t>dia</a:t>
            </a:r>
            <a:r>
              <a:rPr lang="en-US" dirty="0"/>
              <a:t> ? </a:t>
            </a:r>
            <a:r>
              <a:rPr lang="en-US" dirty="0" err="1"/>
              <a:t>Trop</a:t>
            </a:r>
            <a:r>
              <a:rPr lang="en-US" dirty="0"/>
              <a:t> de </a:t>
            </a:r>
            <a:r>
              <a:rPr lang="en-US" dirty="0" err="1"/>
              <a:t>détail</a:t>
            </a:r>
            <a:r>
              <a:rPr lang="en-US" dirty="0"/>
              <a:t> ? </a:t>
            </a:r>
            <a:r>
              <a:rPr lang="en-US" dirty="0" err="1"/>
              <a:t>Vraiment</a:t>
            </a:r>
            <a:r>
              <a:rPr lang="en-US" dirty="0"/>
              <a:t> utile de </a:t>
            </a:r>
            <a:r>
              <a:rPr lang="en-US" dirty="0" err="1"/>
              <a:t>parler</a:t>
            </a:r>
            <a:r>
              <a:rPr lang="en-US" dirty="0"/>
              <a:t> de </a:t>
            </a:r>
            <a:r>
              <a:rPr lang="en-US" dirty="0" err="1"/>
              <a:t>ce</a:t>
            </a:r>
            <a:r>
              <a:rPr lang="en-US" dirty="0"/>
              <a:t> type de </a:t>
            </a:r>
            <a:r>
              <a:rPr lang="en-US" dirty="0" err="1"/>
              <a:t>cytotoxicité</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2 : </a:t>
            </a:r>
            <a:r>
              <a:rPr lang="en-US" dirty="0" err="1"/>
              <a:t>elle</a:t>
            </a:r>
            <a:r>
              <a:rPr lang="en-US" dirty="0"/>
              <a:t> </a:t>
            </a:r>
            <a:r>
              <a:rPr lang="en-US" dirty="0" err="1"/>
              <a:t>est</a:t>
            </a:r>
            <a:r>
              <a:rPr lang="en-US" dirty="0"/>
              <a:t> </a:t>
            </a:r>
            <a:r>
              <a:rPr lang="en-US" dirty="0" err="1"/>
              <a:t>évoquée</a:t>
            </a:r>
            <a:r>
              <a:rPr lang="en-US" dirty="0"/>
              <a:t> </a:t>
            </a:r>
            <a:r>
              <a:rPr lang="en-US" dirty="0" err="1"/>
              <a:t>dans</a:t>
            </a:r>
            <a:r>
              <a:rPr lang="en-US" dirty="0"/>
              <a:t> le </a:t>
            </a:r>
            <a:r>
              <a:rPr lang="en-US" dirty="0" err="1"/>
              <a:t>cours</a:t>
            </a:r>
            <a:r>
              <a:rPr lang="en-US" dirty="0"/>
              <a:t> N°2 </a:t>
            </a:r>
            <a:r>
              <a:rPr lang="en-US" dirty="0" err="1"/>
              <a:t>sur</a:t>
            </a:r>
            <a:r>
              <a:rPr lang="en-US" baseline="0" dirty="0"/>
              <a:t> la transplantation </a:t>
            </a:r>
            <a:r>
              <a:rPr lang="en-US" baseline="0" dirty="0" err="1"/>
              <a:t>quand</a:t>
            </a:r>
            <a:r>
              <a:rPr lang="en-US" baseline="0" dirty="0"/>
              <a:t> on </a:t>
            </a:r>
            <a:r>
              <a:rPr lang="en-US" baseline="0" dirty="0" err="1"/>
              <a:t>parle</a:t>
            </a:r>
            <a:r>
              <a:rPr lang="en-US" baseline="0" dirty="0"/>
              <a:t> de </a:t>
            </a:r>
            <a:r>
              <a:rPr lang="en-US" baseline="0" dirty="0" err="1"/>
              <a:t>l’anticoprs</a:t>
            </a:r>
            <a:r>
              <a:rPr lang="en-US" baseline="0" dirty="0"/>
              <a:t> anti-CD52.</a:t>
            </a:r>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Cette figure vaut la peine d’être refaite pour le MOOC ! Même </a:t>
            </a:r>
            <a:r>
              <a:rPr lang="fr-CH"/>
              <a:t>en animation</a:t>
            </a:r>
            <a:r>
              <a:rPr lang="fr-CH" baseline="0"/>
              <a:t> !!?</a:t>
            </a:r>
            <a:endParaRPr lang="fr-CH"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452438" indent="-452438" algn="just">
              <a:lnSpc>
                <a:spcPts val="2000"/>
              </a:lnSpc>
            </a:pPr>
            <a:r>
              <a:rPr lang="fr-CH" sz="1200" dirty="0"/>
              <a:t>De nos jours, les rejets hyperaigus ne sont </a:t>
            </a:r>
            <a:r>
              <a:rPr lang="fr-CH" sz="1200" u="sng" dirty="0"/>
              <a:t>pas</a:t>
            </a:r>
            <a:r>
              <a:rPr lang="fr-CH" sz="1200" dirty="0"/>
              <a:t> un problème fréquent  pour les allogreffes grâce à une vérification vigoureuse pré-transfusion de compatibilité sanguine et de présence d’anticorps.</a:t>
            </a:r>
          </a:p>
          <a:p>
            <a:pPr marL="452438" indent="-452438" algn="just">
              <a:lnSpc>
                <a:spcPts val="2000"/>
              </a:lnSpc>
              <a:spcBef>
                <a:spcPts val="1200"/>
              </a:spcBef>
            </a:pPr>
            <a:r>
              <a:rPr lang="fr-CH" sz="1200" dirty="0">
                <a:sym typeface="Wingdings" pitchFamily="2" charset="2"/>
              </a:rPr>
              <a:t> </a:t>
            </a:r>
            <a:r>
              <a:rPr lang="fr-CH" sz="1200" dirty="0"/>
              <a:t>Les rejets hyperaigus sont un vrai problème pour les </a:t>
            </a:r>
            <a:r>
              <a:rPr lang="fr-CH" sz="1200" b="1" dirty="0"/>
              <a:t>xénogreffes</a:t>
            </a:r>
            <a:r>
              <a:rPr lang="fr-CH" sz="1200" dirty="0"/>
              <a:t>, contre qui on peut développer des anticorps naturels spécifiques pré-transplantation via une réaction croisée d’anticorps générés contre des bactéries</a:t>
            </a:r>
            <a:endParaRPr lang="en-US" dirty="0"/>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 pas </a:t>
            </a:r>
            <a:r>
              <a:rPr lang="en-US" dirty="0" err="1"/>
              <a:t>obligatoire</a:t>
            </a:r>
            <a:r>
              <a:rPr lang="en-US" dirty="0"/>
              <a:t> </a:t>
            </a:r>
            <a:r>
              <a:rPr lang="en-US" dirty="0" err="1"/>
              <a:t>mais</a:t>
            </a:r>
            <a:r>
              <a:rPr lang="en-US" dirty="0"/>
              <a:t> utile</a:t>
            </a:r>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 pas </a:t>
            </a:r>
            <a:r>
              <a:rPr lang="en-US" dirty="0" err="1"/>
              <a:t>obligatoire</a:t>
            </a:r>
            <a:r>
              <a:rPr lang="en-US" dirty="0"/>
              <a:t> </a:t>
            </a:r>
            <a:r>
              <a:rPr lang="en-US" dirty="0" err="1"/>
              <a:t>mais</a:t>
            </a:r>
            <a:r>
              <a:rPr lang="en-US" dirty="0"/>
              <a:t> utile</a:t>
            </a:r>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 pas </a:t>
            </a:r>
            <a:r>
              <a:rPr lang="en-US" dirty="0" err="1"/>
              <a:t>obligatoire</a:t>
            </a:r>
            <a:r>
              <a:rPr lang="en-US" dirty="0"/>
              <a:t> </a:t>
            </a:r>
            <a:r>
              <a:rPr lang="en-US" dirty="0" err="1"/>
              <a:t>mais</a:t>
            </a:r>
            <a:r>
              <a:rPr lang="en-US" dirty="0"/>
              <a:t> utile</a:t>
            </a:r>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Figure</a:t>
            </a:r>
            <a:r>
              <a:rPr lang="en-US" baseline="0" dirty="0"/>
              <a:t> </a:t>
            </a:r>
            <a:r>
              <a:rPr lang="en-US" baseline="0" dirty="0" err="1"/>
              <a:t>réalisée</a:t>
            </a:r>
            <a:r>
              <a:rPr lang="en-US" baseline="0" dirty="0"/>
              <a:t> par A. Duval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algn="just">
              <a:lnSpc>
                <a:spcPts val="2600"/>
              </a:lnSpc>
              <a:spcBef>
                <a:spcPts val="2400"/>
              </a:spcBef>
              <a:buFont typeface="Wingdings" pitchFamily="2" charset="2"/>
              <a:buChar char="Ø"/>
            </a:pPr>
            <a:r>
              <a:rPr lang="fr-CH" sz="1200" dirty="0">
                <a:cs typeface="Helvetica" pitchFamily="34" charset="0"/>
              </a:rPr>
              <a:t>La greffe de peau d’un site à l’autre sur un même individu (autogreffe) ou entre deux </a:t>
            </a:r>
            <a:r>
              <a:rPr lang="fr-CH" sz="1200" b="1" dirty="0">
                <a:cs typeface="Helvetica" pitchFamily="34" charset="0"/>
              </a:rPr>
              <a:t>individus génétiquement identiques</a:t>
            </a:r>
            <a:r>
              <a:rPr lang="fr-CH" sz="1200" dirty="0">
                <a:cs typeface="Helvetica" pitchFamily="34" charset="0"/>
              </a:rPr>
              <a:t> est tolérée</a:t>
            </a:r>
          </a:p>
          <a:p>
            <a:pPr algn="just">
              <a:lnSpc>
                <a:spcPts val="2600"/>
              </a:lnSpc>
              <a:spcBef>
                <a:spcPts val="3600"/>
              </a:spcBef>
              <a:buFont typeface="Wingdings" pitchFamily="2" charset="2"/>
              <a:buChar char="Ø"/>
            </a:pPr>
            <a:r>
              <a:rPr lang="fr-CH" sz="1200" dirty="0">
                <a:cs typeface="Helvetica" pitchFamily="34" charset="0"/>
              </a:rPr>
              <a:t>La greffe de peau entre deux individus génétiquement différents (allogreffe) survit initialement mais est rejeté 10-13 jours après la transplantation (= 1</a:t>
            </a:r>
            <a:r>
              <a:rPr lang="fr-CH" sz="1200" baseline="30000" dirty="0">
                <a:cs typeface="Helvetica" pitchFamily="34" charset="0"/>
              </a:rPr>
              <a:t>er</a:t>
            </a:r>
            <a:r>
              <a:rPr lang="fr-CH" sz="1200" dirty="0">
                <a:cs typeface="Helvetica" pitchFamily="34" charset="0"/>
              </a:rPr>
              <a:t> rejet)</a:t>
            </a:r>
          </a:p>
          <a:p>
            <a:pPr algn="just">
              <a:lnSpc>
                <a:spcPts val="2600"/>
              </a:lnSpc>
              <a:spcBef>
                <a:spcPts val="3600"/>
              </a:spcBef>
              <a:buFont typeface="Wingdings" pitchFamily="2" charset="2"/>
              <a:buChar char="Ø"/>
            </a:pPr>
            <a:r>
              <a:rPr lang="fr-CH" sz="1200" dirty="0">
                <a:cs typeface="Helvetica" pitchFamily="34" charset="0"/>
              </a:rPr>
              <a:t>Regreffer de la peau sur un donneur déjà greffé une 1</a:t>
            </a:r>
            <a:r>
              <a:rPr lang="fr-CH" sz="1200" baseline="30000" dirty="0">
                <a:cs typeface="Helvetica" pitchFamily="34" charset="0"/>
              </a:rPr>
              <a:t>ère</a:t>
            </a:r>
            <a:r>
              <a:rPr lang="fr-CH" sz="1200" dirty="0">
                <a:cs typeface="Helvetica" pitchFamily="34" charset="0"/>
              </a:rPr>
              <a:t> fois provoque un rejet accéléré (= 2</a:t>
            </a:r>
            <a:r>
              <a:rPr lang="fr-CH" sz="1200" baseline="30000" dirty="0">
                <a:cs typeface="Helvetica" pitchFamily="34" charset="0"/>
              </a:rPr>
              <a:t>ème</a:t>
            </a:r>
            <a:r>
              <a:rPr lang="fr-CH" sz="1200" dirty="0">
                <a:cs typeface="Helvetica" pitchFamily="34" charset="0"/>
              </a:rPr>
              <a:t> rejet)</a:t>
            </a:r>
          </a:p>
          <a:p>
            <a:pPr marL="0" marR="0" indent="0" algn="just" defTabSz="457200" rtl="0" eaLnBrk="1" fontAlgn="auto" latinLnBrk="0" hangingPunct="1">
              <a:lnSpc>
                <a:spcPts val="2600"/>
              </a:lnSpc>
              <a:spcBef>
                <a:spcPts val="3600"/>
              </a:spcBef>
              <a:spcAft>
                <a:spcPts val="0"/>
              </a:spcAft>
              <a:buClrTx/>
              <a:buSzTx/>
              <a:buFont typeface="Wingdings" pitchFamily="2" charset="2"/>
              <a:buChar char="Ø"/>
              <a:tabLst/>
              <a:defRPr/>
            </a:pPr>
            <a:r>
              <a:rPr lang="fr-CH" sz="1200" dirty="0">
                <a:cs typeface="Helvetica" pitchFamily="34" charset="0"/>
              </a:rPr>
              <a:t>Si on injecte des lymphocytes T d’une souris sensibilisée (= a déjà subit une allogreffe) vers une souris naïve à qui on greffe de la peau allogénique, la souris naïve rejettera la greffe avec la même cinétique qu’un 2</a:t>
            </a:r>
            <a:r>
              <a:rPr lang="fr-CH" sz="1200" baseline="30000" dirty="0">
                <a:cs typeface="Helvetica" pitchFamily="34" charset="0"/>
              </a:rPr>
              <a:t>ème</a:t>
            </a:r>
            <a:r>
              <a:rPr lang="fr-CH" sz="1200" dirty="0">
                <a:cs typeface="Helvetica" pitchFamily="34" charset="0"/>
              </a:rPr>
              <a:t> rejet.</a:t>
            </a:r>
          </a:p>
          <a:p>
            <a:pPr algn="just">
              <a:lnSpc>
                <a:spcPts val="2600"/>
              </a:lnSpc>
              <a:spcBef>
                <a:spcPts val="3600"/>
              </a:spcBef>
              <a:buFont typeface="Wingdings" pitchFamily="2" charset="2"/>
              <a:buChar char="Ø"/>
            </a:pPr>
            <a:endParaRPr lang="fr-CH" sz="1200" dirty="0">
              <a:cs typeface="Helvetic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 pas </a:t>
            </a:r>
            <a:r>
              <a:rPr lang="en-US" dirty="0" err="1"/>
              <a:t>obligatoire</a:t>
            </a:r>
            <a:r>
              <a:rPr lang="en-US" dirty="0"/>
              <a:t> </a:t>
            </a:r>
            <a:r>
              <a:rPr lang="en-US" dirty="0" err="1"/>
              <a:t>mais</a:t>
            </a:r>
            <a:r>
              <a:rPr lang="en-US" dirty="0"/>
              <a:t> utile</a:t>
            </a:r>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 pas </a:t>
            </a:r>
            <a:r>
              <a:rPr lang="en-US" dirty="0" err="1"/>
              <a:t>obligatoire</a:t>
            </a:r>
            <a:r>
              <a:rPr lang="en-US" dirty="0"/>
              <a:t> </a:t>
            </a:r>
            <a:r>
              <a:rPr lang="en-US" dirty="0" err="1"/>
              <a:t>mais</a:t>
            </a:r>
            <a:r>
              <a:rPr lang="en-US" dirty="0"/>
              <a:t> utile</a:t>
            </a:r>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 pas </a:t>
            </a:r>
            <a:r>
              <a:rPr lang="en-US" dirty="0" err="1"/>
              <a:t>obligatoire</a:t>
            </a:r>
            <a:r>
              <a:rPr lang="en-US" dirty="0"/>
              <a:t> </a:t>
            </a:r>
            <a:r>
              <a:rPr lang="en-US" dirty="0" err="1"/>
              <a:t>mais</a:t>
            </a:r>
            <a:r>
              <a:rPr lang="en-US" dirty="0"/>
              <a:t> utile</a:t>
            </a:r>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 pas </a:t>
            </a:r>
            <a:r>
              <a:rPr lang="en-US" dirty="0" err="1"/>
              <a:t>obligatoire</a:t>
            </a:r>
            <a:r>
              <a:rPr lang="en-US" dirty="0"/>
              <a:t> </a:t>
            </a:r>
            <a:r>
              <a:rPr lang="en-US" dirty="0" err="1"/>
              <a:t>mais</a:t>
            </a:r>
            <a:r>
              <a:rPr lang="en-US" dirty="0"/>
              <a:t> utile</a:t>
            </a:r>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 pas </a:t>
            </a:r>
            <a:r>
              <a:rPr lang="en-US" dirty="0" err="1"/>
              <a:t>obligatoire</a:t>
            </a:r>
            <a:r>
              <a:rPr lang="en-US" dirty="0"/>
              <a:t> </a:t>
            </a:r>
            <a:r>
              <a:rPr lang="en-US" dirty="0" err="1"/>
              <a:t>mais</a:t>
            </a:r>
            <a:r>
              <a:rPr lang="en-US" dirty="0"/>
              <a:t> utile</a:t>
            </a:r>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utile pour </a:t>
            </a:r>
            <a:r>
              <a:rPr lang="en-US" dirty="0" err="1"/>
              <a:t>mettre</a:t>
            </a:r>
            <a:r>
              <a:rPr lang="en-US" dirty="0"/>
              <a:t> en </a:t>
            </a:r>
            <a:r>
              <a:rPr lang="en-US" dirty="0" err="1"/>
              <a:t>contexte</a:t>
            </a:r>
            <a:r>
              <a:rPr lang="en-US" dirty="0"/>
              <a:t> le</a:t>
            </a:r>
            <a:r>
              <a:rPr lang="en-US" baseline="0" dirty="0"/>
              <a:t> </a:t>
            </a:r>
            <a:r>
              <a:rPr lang="en-US" baseline="0" dirty="0" err="1"/>
              <a:t>texte</a:t>
            </a:r>
            <a:r>
              <a:rPr lang="en-US" baseline="0" dirty="0"/>
              <a:t> des </a:t>
            </a:r>
            <a:r>
              <a:rPr lang="en-US" baseline="0" dirty="0" err="1"/>
              <a:t>dias</a:t>
            </a:r>
            <a:r>
              <a:rPr lang="en-US" baseline="0" dirty="0"/>
              <a:t> </a:t>
            </a:r>
            <a:r>
              <a:rPr lang="en-US" baseline="0" dirty="0" err="1"/>
              <a:t>précédentes</a:t>
            </a:r>
            <a:r>
              <a:rPr lang="en-US" baseline="0" dirty="0"/>
              <a:t>. </a:t>
            </a:r>
            <a:r>
              <a:rPr lang="en-US" baseline="0" dirty="0" err="1"/>
              <a:t>Mais</a:t>
            </a:r>
            <a:r>
              <a:rPr lang="en-US" baseline="0" dirty="0"/>
              <a:t> figure plus </a:t>
            </a:r>
            <a:r>
              <a:rPr lang="en-US" baseline="0" dirty="0" err="1"/>
              <a:t>complète</a:t>
            </a:r>
            <a:r>
              <a:rPr lang="en-US" baseline="0" dirty="0"/>
              <a:t> </a:t>
            </a:r>
            <a:r>
              <a:rPr lang="en-US" baseline="0" dirty="0" err="1"/>
              <a:t>que</a:t>
            </a:r>
            <a:r>
              <a:rPr lang="en-US" baseline="0" dirty="0"/>
              <a:t> le </a:t>
            </a:r>
            <a:r>
              <a:rPr lang="en-US" baseline="0" dirty="0" err="1"/>
              <a:t>texte</a:t>
            </a:r>
            <a:r>
              <a:rPr lang="en-US" baseline="0" dirty="0"/>
              <a:t> (</a:t>
            </a:r>
            <a:r>
              <a:rPr lang="en-US" baseline="0" dirty="0" err="1"/>
              <a:t>p.ex</a:t>
            </a:r>
            <a:r>
              <a:rPr lang="en-US" baseline="0" dirty="0"/>
              <a:t>: on ne </a:t>
            </a:r>
            <a:r>
              <a:rPr lang="en-US" baseline="0" dirty="0" err="1"/>
              <a:t>parle</a:t>
            </a:r>
            <a:r>
              <a:rPr lang="en-US" baseline="0" dirty="0"/>
              <a:t> pas de </a:t>
            </a:r>
            <a:r>
              <a:rPr lang="en-US" baseline="0" dirty="0" err="1"/>
              <a:t>belatacept</a:t>
            </a:r>
            <a:r>
              <a:rPr lang="en-US" baseline="0" dirty="0"/>
              <a:t> </a:t>
            </a:r>
            <a:r>
              <a:rPr lang="en-US" baseline="0" dirty="0" err="1"/>
              <a:t>ou</a:t>
            </a:r>
            <a:r>
              <a:rPr lang="en-US" baseline="0" dirty="0"/>
              <a:t> des </a:t>
            </a:r>
            <a:r>
              <a:rPr lang="en-US" baseline="0" dirty="0" err="1"/>
              <a:t>mAB</a:t>
            </a:r>
            <a:r>
              <a:rPr lang="en-US" baseline="0" dirty="0"/>
              <a:t> anti-CD3 </a:t>
            </a:r>
            <a:r>
              <a:rPr lang="en-US" baseline="0" dirty="0" err="1"/>
              <a:t>dans</a:t>
            </a:r>
            <a:r>
              <a:rPr lang="en-US" baseline="0" dirty="0"/>
              <a:t> le </a:t>
            </a:r>
            <a:r>
              <a:rPr lang="en-US" baseline="0" dirty="0" err="1"/>
              <a:t>texte</a:t>
            </a:r>
            <a:r>
              <a:rPr lang="en-US" baseline="0" dirty="0"/>
              <a:t>).</a:t>
            </a:r>
            <a:endParaRPr lang="en-US" dirty="0"/>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dirty="0">
                <a:latin typeface="+mn-lt"/>
                <a:sym typeface="Wingdings" pitchFamily="2" charset="2"/>
              </a:rPr>
              <a:t>corticostéroïdes  œdèmes, intolérance au glucose, troubles potassiques, …).</a:t>
            </a:r>
          </a:p>
          <a:p>
            <a:endParaRPr lang="en-US" dirty="0"/>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a:t>
            </a:r>
            <a:r>
              <a:rPr lang="en-US" baseline="0" dirty="0"/>
              <a:t> </a:t>
            </a:r>
            <a:r>
              <a:rPr lang="en-US" baseline="0" dirty="0" err="1"/>
              <a:t>créée</a:t>
            </a:r>
            <a:r>
              <a:rPr lang="en-US" baseline="0" dirty="0"/>
              <a:t> par A. Duval</a:t>
            </a:r>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B3EE28B-A0FA-4BE2-B072-7EFD1F686CDB}"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Figure</a:t>
            </a:r>
            <a:r>
              <a:rPr lang="en-US" baseline="0" dirty="0"/>
              <a:t> </a:t>
            </a:r>
            <a:r>
              <a:rPr lang="en-US" baseline="0" dirty="0" err="1"/>
              <a:t>créée</a:t>
            </a:r>
            <a:r>
              <a:rPr lang="en-US" baseline="0" dirty="0"/>
              <a:t> par A. Duval</a:t>
            </a:r>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13" indent="-265113" algn="just">
              <a:lnSpc>
                <a:spcPts val="2160"/>
              </a:lnSpc>
              <a:spcBef>
                <a:spcPts val="600"/>
              </a:spcBef>
              <a:buFont typeface="Wingdings" pitchFamily="2" charset="2"/>
              <a:buChar char="Ø"/>
            </a:pPr>
            <a:r>
              <a:rPr lang="fr-CH" sz="1200" dirty="0"/>
              <a:t>En résumé, les CMH de classes I sont exprimés de façon quasi ubiquitaire alors que l’expression des CMH de classes II est limitée.</a:t>
            </a:r>
          </a:p>
          <a:p>
            <a:pPr marL="265113" indent="-265113" algn="just">
              <a:lnSpc>
                <a:spcPts val="2160"/>
              </a:lnSpc>
              <a:spcBef>
                <a:spcPts val="600"/>
              </a:spcBef>
              <a:buFont typeface="Wingdings" pitchFamily="2" charset="2"/>
              <a:buChar char="Ø"/>
            </a:pPr>
            <a:r>
              <a:rPr lang="fr-CH" sz="1200" dirty="0"/>
              <a:t>L’ubiquité des CMH de classe I permet aux mécanismes effecteurs de l’immunité dépendant des lymphocytes T CD8</a:t>
            </a:r>
            <a:r>
              <a:rPr lang="fr-CH" sz="1200" baseline="30000" dirty="0"/>
              <a:t>+</a:t>
            </a:r>
            <a:r>
              <a:rPr lang="fr-CH" sz="1200" dirty="0"/>
              <a:t> de s’exercer vis-à-vis de la quasi-totalité des cellules nucléées.</a:t>
            </a:r>
            <a:endParaRPr lang="fr-CH" sz="1200" baseline="30000" dirty="0"/>
          </a:p>
          <a:p>
            <a:endParaRPr lang="en-US" dirty="0"/>
          </a:p>
        </p:txBody>
      </p:sp>
      <p:sp>
        <p:nvSpPr>
          <p:cNvPr id="4" name="Slide Number Placeholder 3"/>
          <p:cNvSpPr>
            <a:spLocks noGrp="1"/>
          </p:cNvSpPr>
          <p:nvPr>
            <p:ph type="sldNum" sz="quarter" idx="10"/>
          </p:nvPr>
        </p:nvSpPr>
        <p:spPr/>
        <p:txBody>
          <a:bodyPr/>
          <a:lstStyle/>
          <a:p>
            <a:fld id="{3E86B28C-8C2A-264C-A2BD-D51427F4541D}" type="slidenum">
              <a:rPr lang="en-US" smtClean="0"/>
              <a:pPr/>
              <a:t>12</a:t>
            </a:fld>
            <a:endParaRPr lang="en-US"/>
          </a:p>
        </p:txBody>
      </p:sp>
    </p:spTree>
    <p:extLst>
      <p:ext uri="{BB962C8B-B14F-4D97-AF65-F5344CB8AC3E}">
        <p14:creationId xmlns:p14="http://schemas.microsoft.com/office/powerpoint/2010/main" val="42022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Figure</a:t>
            </a:r>
            <a:r>
              <a:rPr lang="en-US" baseline="0" dirty="0"/>
              <a:t> </a:t>
            </a:r>
            <a:r>
              <a:rPr lang="en-US" baseline="0" dirty="0" err="1"/>
              <a:t>créée</a:t>
            </a:r>
            <a:r>
              <a:rPr lang="en-US" baseline="0" dirty="0"/>
              <a:t> par A. Duval</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Référence</a:t>
            </a:r>
            <a:r>
              <a:rPr lang="en-US" baseline="0" dirty="0"/>
              <a:t> : </a:t>
            </a:r>
            <a:r>
              <a:rPr lang="en-US" dirty="0" err="1"/>
              <a:t>Gratwohl</a:t>
            </a:r>
            <a:r>
              <a:rPr lang="en-US" dirty="0"/>
              <a:t>, A., </a:t>
            </a:r>
            <a:r>
              <a:rPr lang="en-US" dirty="0" err="1"/>
              <a:t>Döhler</a:t>
            </a:r>
            <a:r>
              <a:rPr lang="en-US" dirty="0"/>
              <a:t>, B., Stern, M., and </a:t>
            </a:r>
            <a:r>
              <a:rPr lang="en-US" dirty="0" err="1"/>
              <a:t>Opelz</a:t>
            </a:r>
            <a:r>
              <a:rPr lang="en-US" dirty="0"/>
              <a:t>, G. (2008). H-Y as a minor </a:t>
            </a:r>
            <a:r>
              <a:rPr lang="en-US" dirty="0" err="1"/>
              <a:t>histocompatibility</a:t>
            </a:r>
            <a:r>
              <a:rPr lang="en-US" dirty="0"/>
              <a:t> antigen in kidney transplantation: a retrospective cohort study. The Lancet </a:t>
            </a:r>
            <a:r>
              <a:rPr lang="en-US" i="1" dirty="0"/>
              <a:t>372</a:t>
            </a:r>
            <a:r>
              <a:rPr lang="en-US" dirty="0"/>
              <a:t>, 49–53.</a:t>
            </a:r>
          </a:p>
          <a:p>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Figure </a:t>
            </a:r>
            <a:r>
              <a:rPr lang="en-US" dirty="0" err="1"/>
              <a:t>importante</a:t>
            </a:r>
            <a:r>
              <a:rPr lang="en-US" dirty="0"/>
              <a:t> pour </a:t>
            </a:r>
            <a:r>
              <a:rPr lang="en-US" dirty="0" err="1"/>
              <a:t>l’illustration</a:t>
            </a:r>
            <a:endParaRPr lang="en-US" dirty="0"/>
          </a:p>
          <a:p>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Figure </a:t>
            </a:r>
            <a:r>
              <a:rPr lang="en-US" dirty="0" err="1"/>
              <a:t>importante</a:t>
            </a:r>
            <a:r>
              <a:rPr lang="en-US" dirty="0"/>
              <a:t> pour </a:t>
            </a:r>
            <a:r>
              <a:rPr lang="en-US" dirty="0" err="1"/>
              <a:t>l’illustration</a:t>
            </a:r>
            <a:endParaRPr lang="en-US" dirty="0"/>
          </a:p>
          <a:p>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Possible de </a:t>
            </a:r>
            <a:r>
              <a:rPr lang="en-US" dirty="0" err="1"/>
              <a:t>supprimer</a:t>
            </a:r>
            <a:r>
              <a:rPr lang="en-US" dirty="0"/>
              <a:t> </a:t>
            </a:r>
            <a:r>
              <a:rPr lang="en-US" dirty="0" err="1"/>
              <a:t>cette</a:t>
            </a:r>
            <a:r>
              <a:rPr lang="en-US" dirty="0"/>
              <a:t> </a:t>
            </a:r>
            <a:r>
              <a:rPr lang="en-US" dirty="0" err="1"/>
              <a:t>dia</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Espace réservé du numéro de diapositive 3"/>
          <p:cNvSpPr>
            <a:spLocks noGrp="1"/>
          </p:cNvSpPr>
          <p:nvPr>
            <p:ph type="sldNum" sz="quarter" idx="10"/>
          </p:nvPr>
        </p:nvSpPr>
        <p:spPr/>
        <p:txBody>
          <a:bodyPr/>
          <a:lstStyle/>
          <a:p>
            <a:fld id="{3E86B28C-8C2A-264C-A2BD-D51427F4541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D954C368-F548-D341-B51B-21EAC7B28F02}"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349233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639C0856-F6AF-B040-885A-0B1FD2E0F955}"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190331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EF8CA202-F2F6-424D-BDAB-57EB8EC26319}"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256502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39394792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07885C5-0DF9-1B4D-8E4F-AF696D0A0DB9}"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55767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F1CBBE6E-13D5-1242-B294-6B84AB0F3D9F}"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101888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64032A64-8497-5540-8379-E88199EE5408}" type="datetime1">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70002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386176A1-3F05-F344-A0C9-F0F88648C727}" type="datetime1">
              <a:rPr lang="en-US" smtClean="0"/>
              <a:t>5/9/18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98331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fld id="{43FF487D-A70A-EE41-8CF9-6DED39765EA7}" type="datetime1">
              <a:rPr lang="en-US" smtClean="0"/>
              <a:t>5/9/18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209448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C4C-B7F8-F84C-A98B-A998D6207EDF}" type="datetime1">
              <a:rPr lang="en-US" smtClean="0"/>
              <a:t>5/9/18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350494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EF76D439-A782-9342-AAB8-976106AF9175}" type="datetime1">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174507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744BD67C-A6A6-814F-8E43-7591B1C369F3}" type="datetime1">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93777-8F04-1545-9852-C966AD813958}" type="slidenum">
              <a:rPr lang="en-US" smtClean="0"/>
              <a:pPr/>
              <a:t>‹N°›</a:t>
            </a:fld>
            <a:endParaRPr lang="en-US"/>
          </a:p>
        </p:txBody>
      </p:sp>
    </p:spTree>
    <p:extLst>
      <p:ext uri="{BB962C8B-B14F-4D97-AF65-F5344CB8AC3E}">
        <p14:creationId xmlns:p14="http://schemas.microsoft.com/office/powerpoint/2010/main" val="420479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6CC9A-6445-8743-91AE-502BDCC14319}" type="datetime1">
              <a:rPr lang="en-US" smtClean="0"/>
              <a:t>5/9/18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93777-8F04-1545-9852-C966AD813958}" type="slidenum">
              <a:rPr lang="en-US" smtClean="0"/>
              <a:pPr/>
              <a:t>‹N°›</a:t>
            </a:fld>
            <a:endParaRPr lang="en-US"/>
          </a:p>
        </p:txBody>
      </p:sp>
    </p:spTree>
    <p:extLst>
      <p:ext uri="{BB962C8B-B14F-4D97-AF65-F5344CB8AC3E}">
        <p14:creationId xmlns:p14="http://schemas.microsoft.com/office/powerpoint/2010/main" val="633338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Adrian.duval@unil.ch"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Adrian.duval@unil.ch"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tif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7.tiff"/><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tif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7.tiff"/><Relationship Id="rId5" Type="http://schemas.openxmlformats.org/officeDocument/2006/relationships/image" Target="../media/image36.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0.tiff"/></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3.png"/><Relationship Id="rId9"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3"/>
            <a:ext cx="7772400" cy="1470025"/>
          </a:xfrm>
        </p:spPr>
        <p:txBody>
          <a:bodyPr>
            <a:normAutofit fontScale="90000"/>
          </a:bodyPr>
          <a:lstStyle/>
          <a:p>
            <a:r>
              <a:rPr lang="fr-CH" dirty="0">
                <a:cs typeface="Helvetica"/>
              </a:rPr>
              <a:t>Immunologie de la transplantation</a:t>
            </a:r>
            <a:br>
              <a:rPr lang="fr-CH" dirty="0">
                <a:cs typeface="Helvetica"/>
              </a:rPr>
            </a:br>
            <a:r>
              <a:rPr lang="fr-CH" dirty="0">
                <a:cs typeface="Helvetica"/>
              </a:rPr>
              <a:t>– partie 1/2 –</a:t>
            </a:r>
          </a:p>
        </p:txBody>
      </p:sp>
      <p:sp>
        <p:nvSpPr>
          <p:cNvPr id="3" name="Subtitle 2"/>
          <p:cNvSpPr>
            <a:spLocks noGrp="1"/>
          </p:cNvSpPr>
          <p:nvPr>
            <p:ph type="subTitle" idx="1"/>
          </p:nvPr>
        </p:nvSpPr>
        <p:spPr>
          <a:xfrm>
            <a:off x="1371600" y="3142343"/>
            <a:ext cx="6400800" cy="1752600"/>
          </a:xfrm>
        </p:spPr>
        <p:txBody>
          <a:bodyPr>
            <a:normAutofit lnSpcReduction="10000"/>
          </a:bodyPr>
          <a:lstStyle/>
          <a:p>
            <a:r>
              <a:rPr lang="en-US" sz="1600" dirty="0">
                <a:latin typeface="+mj-lt"/>
                <a:cs typeface="Helvetica"/>
              </a:rPr>
              <a:t>Abbas, Basic Immunology, 4</a:t>
            </a:r>
            <a:r>
              <a:rPr lang="en-US" sz="1600" baseline="30000" dirty="0">
                <a:latin typeface="+mj-lt"/>
                <a:cs typeface="Helvetica"/>
              </a:rPr>
              <a:t>th</a:t>
            </a:r>
            <a:r>
              <a:rPr lang="en-US" sz="1600" dirty="0">
                <a:latin typeface="+mj-lt"/>
                <a:cs typeface="Helvetica"/>
              </a:rPr>
              <a:t> edition, p. 207-223 and p.171-187</a:t>
            </a:r>
          </a:p>
          <a:p>
            <a:r>
              <a:rPr lang="en-US" sz="1600" dirty="0">
                <a:latin typeface="+mj-lt"/>
                <a:cs typeface="Helvetica"/>
              </a:rPr>
              <a:t>Robbins, Pathologic Basis of Disease, 9</a:t>
            </a:r>
            <a:r>
              <a:rPr lang="en-US" sz="1600" baseline="30000" dirty="0">
                <a:latin typeface="+mj-lt"/>
                <a:cs typeface="Helvetica"/>
              </a:rPr>
              <a:t>th</a:t>
            </a:r>
            <a:r>
              <a:rPr lang="en-US" sz="1600" dirty="0">
                <a:latin typeface="+mj-lt"/>
                <a:cs typeface="Helvetica"/>
              </a:rPr>
              <a:t> edition</a:t>
            </a:r>
          </a:p>
          <a:p>
            <a:endParaRPr lang="en-US" sz="1600" dirty="0">
              <a:latin typeface="+mj-lt"/>
              <a:cs typeface="Helvetica"/>
            </a:endParaRPr>
          </a:p>
          <a:p>
            <a:r>
              <a:rPr lang="en-US" sz="1600" dirty="0">
                <a:latin typeface="+mj-lt"/>
                <a:cs typeface="Helvetica"/>
              </a:rPr>
              <a:t>Adrian Duval</a:t>
            </a:r>
          </a:p>
          <a:p>
            <a:r>
              <a:rPr lang="en-US" sz="1600" dirty="0">
                <a:latin typeface="+mj-lt"/>
                <a:cs typeface="Helvetica"/>
                <a:hlinkClick r:id="rId2"/>
              </a:rPr>
              <a:t>Adrian.duval@unil.ch</a:t>
            </a:r>
            <a:endParaRPr lang="en-US" sz="1600" dirty="0">
              <a:latin typeface="+mj-lt"/>
              <a:cs typeface="Helvetica"/>
            </a:endParaRPr>
          </a:p>
          <a:p>
            <a:r>
              <a:rPr lang="en-US" sz="1600" dirty="0" err="1">
                <a:latin typeface="+mj-lt"/>
                <a:cs typeface="Helvetica"/>
              </a:rPr>
              <a:t>Basé</a:t>
            </a:r>
            <a:r>
              <a:rPr lang="en-US" sz="1600" dirty="0">
                <a:latin typeface="+mj-lt"/>
                <a:cs typeface="Helvetica"/>
              </a:rPr>
              <a:t> </a:t>
            </a:r>
            <a:r>
              <a:rPr lang="en-US" sz="1600" dirty="0" err="1">
                <a:latin typeface="+mj-lt"/>
                <a:cs typeface="Helvetica"/>
              </a:rPr>
              <a:t>sur</a:t>
            </a:r>
            <a:r>
              <a:rPr lang="en-US" sz="1600" dirty="0">
                <a:latin typeface="+mj-lt"/>
                <a:cs typeface="Helvetica"/>
              </a:rPr>
              <a:t> un </a:t>
            </a:r>
            <a:r>
              <a:rPr lang="en-US" sz="1600" dirty="0" err="1">
                <a:latin typeface="+mj-lt"/>
                <a:cs typeface="Helvetica"/>
              </a:rPr>
              <a:t>cours</a:t>
            </a:r>
            <a:r>
              <a:rPr lang="en-US" sz="1600" dirty="0">
                <a:latin typeface="+mj-lt"/>
                <a:cs typeface="Helvetica"/>
              </a:rPr>
              <a:t> de la Pr. A. </a:t>
            </a:r>
            <a:r>
              <a:rPr lang="en-US" sz="1600" dirty="0" err="1">
                <a:latin typeface="+mj-lt"/>
                <a:cs typeface="Helvetica"/>
              </a:rPr>
              <a:t>Ablasser</a:t>
            </a:r>
            <a:endParaRPr lang="en-US" sz="1600" dirty="0">
              <a:latin typeface="+mj-lt"/>
              <a:cs typeface="Helvetica"/>
            </a:endParaRPr>
          </a:p>
        </p:txBody>
      </p:sp>
      <p:pic>
        <p:nvPicPr>
          <p:cNvPr id="4" name="Picture 3" descr="EPFL_LOG_RVB-55.T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68700" y="5450115"/>
            <a:ext cx="1986280" cy="960120"/>
          </a:xfrm>
          <a:prstGeom prst="rect">
            <a:avLst/>
          </a:prstGeom>
        </p:spPr>
      </p:pic>
      <p:sp>
        <p:nvSpPr>
          <p:cNvPr id="7" name="Slide Number Placeholder 6"/>
          <p:cNvSpPr>
            <a:spLocks noGrp="1"/>
          </p:cNvSpPr>
          <p:nvPr>
            <p:ph type="sldNum" sz="quarter" idx="4294967295"/>
          </p:nvPr>
        </p:nvSpPr>
        <p:spPr>
          <a:xfrm>
            <a:off x="6553200" y="6356351"/>
            <a:ext cx="2133600" cy="365125"/>
          </a:xfrm>
          <a:prstGeom prst="rect">
            <a:avLst/>
          </a:prstGeom>
        </p:spPr>
        <p:txBody>
          <a:bodyPr lIns="91435" tIns="45718" rIns="91435" bIns="45718"/>
          <a:lstStyle/>
          <a:p>
            <a:fld id="{A74CFC7B-D8CB-2F42-8718-0E4EC4DEBC65}" type="slidenum">
              <a:rPr lang="en-US" smtClean="0"/>
              <a:pPr/>
              <a:t>1</a:t>
            </a:fld>
            <a:endParaRPr lang="en-US" dirty="0"/>
          </a:p>
        </p:txBody>
      </p:sp>
      <p:pic>
        <p:nvPicPr>
          <p:cNvPr id="6" name="Picture 5" descr="Logo_20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615"/>
            <a:ext cx="1398965" cy="988580"/>
          </a:xfrm>
          <a:prstGeom prst="rect">
            <a:avLst/>
          </a:prstGeom>
        </p:spPr>
      </p:pic>
    </p:spTree>
    <p:extLst>
      <p:ext uri="{BB962C8B-B14F-4D97-AF65-F5344CB8AC3E}">
        <p14:creationId xmlns:p14="http://schemas.microsoft.com/office/powerpoint/2010/main" val="83983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378165"/>
            <a:ext cx="8229600" cy="3320836"/>
          </a:xfrm>
        </p:spPr>
        <p:txBody>
          <a:bodyPr>
            <a:noAutofit/>
          </a:bodyPr>
          <a:lstStyle/>
          <a:p>
            <a:pPr marL="0" indent="0" algn="just">
              <a:lnSpc>
                <a:spcPts val="2200"/>
              </a:lnSpc>
              <a:spcBef>
                <a:spcPts val="1200"/>
              </a:spcBef>
              <a:buNone/>
            </a:pPr>
            <a:r>
              <a:rPr lang="fr-CH" sz="2600" dirty="0"/>
              <a:t>Le complexe est subdivisé en 3 régions qui contiennent chacune de nombreux autres gènes avec ou sans fonction immunologique:</a:t>
            </a:r>
          </a:p>
          <a:p>
            <a:pPr marL="269875" lvl="1" indent="-174625" algn="just">
              <a:lnSpc>
                <a:spcPts val="2160"/>
              </a:lnSpc>
              <a:spcBef>
                <a:spcPts val="1800"/>
              </a:spcBef>
              <a:buFont typeface="Arial" pitchFamily="34" charset="0"/>
              <a:buChar char="•"/>
            </a:pPr>
            <a:r>
              <a:rPr lang="fr-CH" sz="2200" b="1" dirty="0">
                <a:cs typeface="Helvetica" pitchFamily="34" charset="0"/>
              </a:rPr>
              <a:t>MHC/HLA classe I </a:t>
            </a:r>
            <a:r>
              <a:rPr lang="fr-CH" sz="2200" dirty="0">
                <a:cs typeface="Helvetica" pitchFamily="34" charset="0"/>
              </a:rPr>
              <a:t>: comprend les gènes HLA-A, HLA-B &amp; HLA-C</a:t>
            </a:r>
          </a:p>
          <a:p>
            <a:pPr marL="269875" lvl="1" indent="-174625" algn="just">
              <a:lnSpc>
                <a:spcPts val="2160"/>
              </a:lnSpc>
              <a:spcBef>
                <a:spcPts val="1800"/>
              </a:spcBef>
              <a:buFont typeface="Arial" pitchFamily="34" charset="0"/>
              <a:buChar char="•"/>
            </a:pPr>
            <a:r>
              <a:rPr lang="fr-CH" sz="2200" b="1" dirty="0">
                <a:cs typeface="Helvetica" pitchFamily="34" charset="0"/>
              </a:rPr>
              <a:t>MHC/HLA classe II </a:t>
            </a:r>
            <a:r>
              <a:rPr lang="fr-CH" sz="2200" dirty="0">
                <a:cs typeface="Helvetica" pitchFamily="34" charset="0"/>
              </a:rPr>
              <a:t>: comprend les gènes HLA-DP, HLA-DQ &amp; HLA-DR</a:t>
            </a:r>
          </a:p>
          <a:p>
            <a:pPr marL="269875" lvl="1" indent="-174625" algn="just">
              <a:lnSpc>
                <a:spcPts val="2160"/>
              </a:lnSpc>
              <a:spcBef>
                <a:spcPts val="1800"/>
              </a:spcBef>
              <a:buFont typeface="Arial" pitchFamily="34" charset="0"/>
              <a:buChar char="•"/>
            </a:pPr>
            <a:r>
              <a:rPr lang="fr-CH" sz="2200" b="1" dirty="0">
                <a:cs typeface="Helvetica" pitchFamily="34" charset="0"/>
              </a:rPr>
              <a:t>MHC/HLA classe III </a:t>
            </a:r>
            <a:r>
              <a:rPr lang="fr-CH" sz="2200" dirty="0">
                <a:cs typeface="Helvetica" pitchFamily="34" charset="0"/>
              </a:rPr>
              <a:t>: </a:t>
            </a:r>
            <a:r>
              <a:rPr lang="fr-CH" sz="2200" dirty="0"/>
              <a:t>contient des gènes codant pour des protéines du système du complément (C’), pour les lymphotoxines et le TNF. Cette région ne contient </a:t>
            </a:r>
            <a:r>
              <a:rPr lang="fr-CH" sz="2200" u="sng" dirty="0"/>
              <a:t>pas</a:t>
            </a:r>
            <a:r>
              <a:rPr lang="fr-CH" sz="2200" dirty="0"/>
              <a:t> de gènes intervenant dans la présentation antigénique.</a:t>
            </a:r>
            <a:endParaRPr lang="fr-CH" sz="2200" b="1" dirty="0">
              <a:cs typeface="Helvetica" pitchFamily="34" charset="0"/>
            </a:endParaRPr>
          </a:p>
        </p:txBody>
      </p:sp>
      <p:grpSp>
        <p:nvGrpSpPr>
          <p:cNvPr id="8" name="Group 7"/>
          <p:cNvGrpSpPr/>
          <p:nvPr/>
        </p:nvGrpSpPr>
        <p:grpSpPr>
          <a:xfrm>
            <a:off x="291887" y="4759120"/>
            <a:ext cx="8506038" cy="1378485"/>
            <a:chOff x="291887" y="4854370"/>
            <a:chExt cx="8506038" cy="1378485"/>
          </a:xfrm>
        </p:grpSpPr>
        <p:sp>
          <p:nvSpPr>
            <p:cNvPr id="34" name="ZoneTexte 33"/>
            <p:cNvSpPr txBox="1"/>
            <p:nvPr/>
          </p:nvSpPr>
          <p:spPr>
            <a:xfrm>
              <a:off x="3862187" y="5771190"/>
              <a:ext cx="890626" cy="461665"/>
            </a:xfrm>
            <a:prstGeom prst="rect">
              <a:avLst/>
            </a:prstGeom>
            <a:noFill/>
          </p:spPr>
          <p:txBody>
            <a:bodyPr wrap="square" rtlCol="0">
              <a:spAutoFit/>
            </a:bodyPr>
            <a:lstStyle/>
            <a:p>
              <a:pPr algn="ctr"/>
              <a:r>
                <a:rPr lang="fr-CH" sz="1200" dirty="0">
                  <a:solidFill>
                    <a:schemeClr val="accent4"/>
                  </a:solidFill>
                </a:rPr>
                <a:t>Protéines du C’</a:t>
              </a:r>
            </a:p>
          </p:txBody>
        </p:sp>
        <p:grpSp>
          <p:nvGrpSpPr>
            <p:cNvPr id="50" name="Groupe 49"/>
            <p:cNvGrpSpPr/>
            <p:nvPr/>
          </p:nvGrpSpPr>
          <p:grpSpPr>
            <a:xfrm>
              <a:off x="291887" y="4854370"/>
              <a:ext cx="8506038" cy="1221111"/>
              <a:chOff x="180762" y="5536995"/>
              <a:chExt cx="8506038" cy="1221111"/>
            </a:xfrm>
          </p:grpSpPr>
          <p:sp>
            <p:nvSpPr>
              <p:cNvPr id="44" name="ZoneTexte 43"/>
              <p:cNvSpPr txBox="1"/>
              <p:nvPr/>
            </p:nvSpPr>
            <p:spPr>
              <a:xfrm>
                <a:off x="6394029" y="5536995"/>
                <a:ext cx="1369286" cy="369332"/>
              </a:xfrm>
              <a:prstGeom prst="rect">
                <a:avLst/>
              </a:prstGeom>
              <a:noFill/>
              <a:ln>
                <a:noFill/>
              </a:ln>
            </p:spPr>
            <p:txBody>
              <a:bodyPr wrap="none" rtlCol="0">
                <a:spAutoFit/>
              </a:bodyPr>
              <a:lstStyle/>
              <a:p>
                <a:r>
                  <a:rPr lang="fr-CH" dirty="0">
                    <a:solidFill>
                      <a:srgbClr val="C00000"/>
                    </a:solidFill>
                  </a:rPr>
                  <a:t>CMH classe I</a:t>
                </a:r>
              </a:p>
            </p:txBody>
          </p:sp>
          <p:sp>
            <p:nvSpPr>
              <p:cNvPr id="6" name="Rectangle 5"/>
              <p:cNvSpPr/>
              <p:nvPr/>
            </p:nvSpPr>
            <p:spPr>
              <a:xfrm>
                <a:off x="1669312" y="5992299"/>
                <a:ext cx="7017488" cy="467832"/>
              </a:xfrm>
              <a:prstGeom prst="rect">
                <a:avLst/>
              </a:prstGeom>
              <a:solidFill>
                <a:schemeClr val="tx2">
                  <a:lumMod val="20000"/>
                  <a:lumOff val="80000"/>
                </a:scheme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7" name="ZoneTexte 6"/>
              <p:cNvSpPr txBox="1"/>
              <p:nvPr/>
            </p:nvSpPr>
            <p:spPr>
              <a:xfrm>
                <a:off x="180762" y="6146187"/>
                <a:ext cx="1390445" cy="307777"/>
              </a:xfrm>
              <a:prstGeom prst="rect">
                <a:avLst/>
              </a:prstGeom>
              <a:noFill/>
            </p:spPr>
            <p:txBody>
              <a:bodyPr wrap="none" rtlCol="0">
                <a:spAutoFit/>
              </a:bodyPr>
              <a:lstStyle/>
              <a:p>
                <a:r>
                  <a:rPr lang="fr-CH" sz="1400" dirty="0"/>
                  <a:t>Chromosome 6p</a:t>
                </a:r>
              </a:p>
            </p:txBody>
          </p:sp>
          <p:sp>
            <p:nvSpPr>
              <p:cNvPr id="12" name="ZoneTexte 11"/>
              <p:cNvSpPr txBox="1"/>
              <p:nvPr/>
            </p:nvSpPr>
            <p:spPr>
              <a:xfrm>
                <a:off x="1883021" y="6467207"/>
                <a:ext cx="359394" cy="276999"/>
              </a:xfrm>
              <a:prstGeom prst="rect">
                <a:avLst/>
              </a:prstGeom>
              <a:noFill/>
            </p:spPr>
            <p:txBody>
              <a:bodyPr wrap="none" rtlCol="0">
                <a:spAutoFit/>
              </a:bodyPr>
              <a:lstStyle/>
              <a:p>
                <a:r>
                  <a:rPr lang="fr-CH" sz="1200" dirty="0">
                    <a:solidFill>
                      <a:srgbClr val="00B050"/>
                    </a:solidFill>
                  </a:rPr>
                  <a:t>DP</a:t>
                </a:r>
              </a:p>
            </p:txBody>
          </p:sp>
          <p:sp>
            <p:nvSpPr>
              <p:cNvPr id="13" name="ZoneTexte 12"/>
              <p:cNvSpPr txBox="1"/>
              <p:nvPr/>
            </p:nvSpPr>
            <p:spPr>
              <a:xfrm>
                <a:off x="2865904" y="6467207"/>
                <a:ext cx="383438" cy="276999"/>
              </a:xfrm>
              <a:prstGeom prst="rect">
                <a:avLst/>
              </a:prstGeom>
              <a:noFill/>
            </p:spPr>
            <p:txBody>
              <a:bodyPr wrap="none" rtlCol="0">
                <a:spAutoFit/>
              </a:bodyPr>
              <a:lstStyle/>
              <a:p>
                <a:r>
                  <a:rPr lang="fr-CH" sz="1200" dirty="0">
                    <a:solidFill>
                      <a:srgbClr val="00B050"/>
                    </a:solidFill>
                  </a:rPr>
                  <a:t>DQ</a:t>
                </a:r>
              </a:p>
            </p:txBody>
          </p:sp>
          <p:sp>
            <p:nvSpPr>
              <p:cNvPr id="14" name="ZoneTexte 13"/>
              <p:cNvSpPr txBox="1"/>
              <p:nvPr/>
            </p:nvSpPr>
            <p:spPr>
              <a:xfrm>
                <a:off x="3291874" y="6467207"/>
                <a:ext cx="362600" cy="276999"/>
              </a:xfrm>
              <a:prstGeom prst="rect">
                <a:avLst/>
              </a:prstGeom>
              <a:noFill/>
            </p:spPr>
            <p:txBody>
              <a:bodyPr wrap="none" rtlCol="0">
                <a:spAutoFit/>
              </a:bodyPr>
              <a:lstStyle/>
              <a:p>
                <a:r>
                  <a:rPr lang="fr-CH" sz="1200" dirty="0">
                    <a:solidFill>
                      <a:srgbClr val="00B050"/>
                    </a:solidFill>
                  </a:rPr>
                  <a:t>DR</a:t>
                </a:r>
              </a:p>
            </p:txBody>
          </p:sp>
          <p:cxnSp>
            <p:nvCxnSpPr>
              <p:cNvPr id="17" name="Connecteur droit avec flèche 16"/>
              <p:cNvCxnSpPr/>
              <p:nvPr/>
            </p:nvCxnSpPr>
            <p:spPr>
              <a:xfrm>
                <a:off x="1679945" y="5927960"/>
                <a:ext cx="1995795" cy="0"/>
              </a:xfrm>
              <a:prstGeom prst="straightConnector1">
                <a:avLst/>
              </a:prstGeom>
              <a:ln>
                <a:solidFill>
                  <a:srgbClr val="00B05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1977654" y="5550190"/>
                <a:ext cx="1426994" cy="369332"/>
              </a:xfrm>
              <a:prstGeom prst="rect">
                <a:avLst/>
              </a:prstGeom>
              <a:noFill/>
              <a:ln>
                <a:noFill/>
              </a:ln>
            </p:spPr>
            <p:txBody>
              <a:bodyPr wrap="none" rtlCol="0">
                <a:spAutoFit/>
              </a:bodyPr>
              <a:lstStyle/>
              <a:p>
                <a:r>
                  <a:rPr lang="fr-CH" dirty="0">
                    <a:solidFill>
                      <a:srgbClr val="00B050"/>
                    </a:solidFill>
                  </a:rPr>
                  <a:t>CMH classe II</a:t>
                </a:r>
              </a:p>
            </p:txBody>
          </p:sp>
          <p:cxnSp>
            <p:nvCxnSpPr>
              <p:cNvPr id="23" name="Connecteur droit 22"/>
              <p:cNvCxnSpPr/>
              <p:nvPr/>
            </p:nvCxnSpPr>
            <p:spPr>
              <a:xfrm>
                <a:off x="2052085" y="5992299"/>
                <a:ext cx="0" cy="467832"/>
              </a:xfrm>
              <a:prstGeom prst="line">
                <a:avLst/>
              </a:prstGeom>
              <a:ln w="762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a:off x="3076391" y="5995837"/>
                <a:ext cx="0" cy="467832"/>
              </a:xfrm>
              <a:prstGeom prst="line">
                <a:avLst/>
              </a:prstGeom>
              <a:ln w="762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3462717" y="5999375"/>
                <a:ext cx="0" cy="467832"/>
              </a:xfrm>
              <a:prstGeom prst="line">
                <a:avLst/>
              </a:prstGeom>
              <a:ln w="762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4019171" y="5992280"/>
                <a:ext cx="0" cy="467832"/>
              </a:xfrm>
              <a:prstGeom prst="line">
                <a:avLst/>
              </a:prstGeom>
              <a:ln w="762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4139672" y="5995818"/>
                <a:ext cx="0" cy="467832"/>
              </a:xfrm>
              <a:prstGeom prst="line">
                <a:avLst/>
              </a:prstGeom>
              <a:ln w="762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4249540" y="5999356"/>
                <a:ext cx="0" cy="467832"/>
              </a:xfrm>
              <a:prstGeom prst="line">
                <a:avLst/>
              </a:prstGeom>
              <a:ln w="762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4777566" y="5992299"/>
                <a:ext cx="0" cy="467832"/>
              </a:xfrm>
              <a:prstGeom prst="line">
                <a:avLst/>
              </a:prstGeom>
              <a:ln w="762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4898067" y="5995837"/>
                <a:ext cx="0" cy="467832"/>
              </a:xfrm>
              <a:prstGeom prst="line">
                <a:avLst/>
              </a:prstGeom>
              <a:ln w="762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a:off x="5007935" y="5999375"/>
                <a:ext cx="0" cy="467832"/>
              </a:xfrm>
              <a:prstGeom prst="line">
                <a:avLst/>
              </a:prstGeom>
              <a:ln w="762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5" name="ZoneTexte 34"/>
              <p:cNvSpPr txBox="1"/>
              <p:nvPr/>
            </p:nvSpPr>
            <p:spPr>
              <a:xfrm>
                <a:off x="4477558" y="6467207"/>
                <a:ext cx="890626" cy="276999"/>
              </a:xfrm>
              <a:prstGeom prst="rect">
                <a:avLst/>
              </a:prstGeom>
              <a:noFill/>
            </p:spPr>
            <p:txBody>
              <a:bodyPr wrap="square" rtlCol="0">
                <a:spAutoFit/>
              </a:bodyPr>
              <a:lstStyle/>
              <a:p>
                <a:pPr algn="ctr"/>
                <a:r>
                  <a:rPr lang="fr-CH" sz="1200" dirty="0">
                    <a:solidFill>
                      <a:schemeClr val="accent4"/>
                    </a:solidFill>
                  </a:rPr>
                  <a:t>Cytokines</a:t>
                </a:r>
              </a:p>
            </p:txBody>
          </p:sp>
          <p:sp>
            <p:nvSpPr>
              <p:cNvPr id="36" name="ZoneTexte 35"/>
              <p:cNvSpPr txBox="1"/>
              <p:nvPr/>
            </p:nvSpPr>
            <p:spPr>
              <a:xfrm>
                <a:off x="3859758" y="5547995"/>
                <a:ext cx="1484702" cy="369332"/>
              </a:xfrm>
              <a:prstGeom prst="rect">
                <a:avLst/>
              </a:prstGeom>
              <a:noFill/>
              <a:ln>
                <a:noFill/>
              </a:ln>
            </p:spPr>
            <p:txBody>
              <a:bodyPr wrap="none" rtlCol="0">
                <a:spAutoFit/>
              </a:bodyPr>
              <a:lstStyle/>
              <a:p>
                <a:r>
                  <a:rPr lang="fr-CH" dirty="0">
                    <a:solidFill>
                      <a:schemeClr val="accent4"/>
                    </a:solidFill>
                  </a:rPr>
                  <a:t>CMH classe III</a:t>
                </a:r>
              </a:p>
            </p:txBody>
          </p:sp>
          <p:cxnSp>
            <p:nvCxnSpPr>
              <p:cNvPr id="37" name="Connecteur droit avec flèche 36"/>
              <p:cNvCxnSpPr/>
              <p:nvPr/>
            </p:nvCxnSpPr>
            <p:spPr>
              <a:xfrm>
                <a:off x="3827859" y="5930155"/>
                <a:ext cx="1604123" cy="0"/>
              </a:xfrm>
              <a:prstGeom prst="straightConnector1">
                <a:avLst/>
              </a:prstGeom>
              <a:ln>
                <a:solidFill>
                  <a:schemeClr val="accent4"/>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a:off x="5901070" y="5999375"/>
                <a:ext cx="0" cy="467832"/>
              </a:xfrm>
              <a:prstGeom prst="line">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a:off x="6549656" y="5992280"/>
                <a:ext cx="0" cy="467832"/>
              </a:xfrm>
              <a:prstGeom prst="line">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a:off x="7740502" y="5999375"/>
                <a:ext cx="0" cy="467832"/>
              </a:xfrm>
              <a:prstGeom prst="line">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p:nvPr/>
            </p:nvCxnSpPr>
            <p:spPr>
              <a:xfrm>
                <a:off x="5649568" y="5927960"/>
                <a:ext cx="2877744" cy="0"/>
              </a:xfrm>
              <a:prstGeom prst="straightConnector1">
                <a:avLst/>
              </a:prstGeom>
              <a:ln>
                <a:solidFill>
                  <a:srgbClr val="C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5" name="ZoneTexte 44"/>
              <p:cNvSpPr txBox="1"/>
              <p:nvPr/>
            </p:nvSpPr>
            <p:spPr>
              <a:xfrm>
                <a:off x="5721373" y="6467207"/>
                <a:ext cx="268022" cy="276999"/>
              </a:xfrm>
              <a:prstGeom prst="rect">
                <a:avLst/>
              </a:prstGeom>
              <a:noFill/>
            </p:spPr>
            <p:txBody>
              <a:bodyPr wrap="none" rtlCol="0">
                <a:spAutoFit/>
              </a:bodyPr>
              <a:lstStyle/>
              <a:p>
                <a:r>
                  <a:rPr lang="fr-CH" sz="1200" dirty="0">
                    <a:solidFill>
                      <a:srgbClr val="C00000"/>
                    </a:solidFill>
                  </a:rPr>
                  <a:t>B</a:t>
                </a:r>
              </a:p>
            </p:txBody>
          </p:sp>
          <p:sp>
            <p:nvSpPr>
              <p:cNvPr id="46" name="ZoneTexte 45"/>
              <p:cNvSpPr txBox="1"/>
              <p:nvPr/>
            </p:nvSpPr>
            <p:spPr>
              <a:xfrm>
                <a:off x="6426278" y="6470474"/>
                <a:ext cx="268022" cy="276999"/>
              </a:xfrm>
              <a:prstGeom prst="rect">
                <a:avLst/>
              </a:prstGeom>
              <a:noFill/>
            </p:spPr>
            <p:txBody>
              <a:bodyPr wrap="none" rtlCol="0">
                <a:spAutoFit/>
              </a:bodyPr>
              <a:lstStyle/>
              <a:p>
                <a:r>
                  <a:rPr lang="fr-CH" sz="1200" dirty="0">
                    <a:solidFill>
                      <a:srgbClr val="C00000"/>
                    </a:solidFill>
                  </a:rPr>
                  <a:t>C</a:t>
                </a:r>
              </a:p>
            </p:txBody>
          </p:sp>
          <p:sp>
            <p:nvSpPr>
              <p:cNvPr id="47" name="ZoneTexte 46"/>
              <p:cNvSpPr txBox="1"/>
              <p:nvPr/>
            </p:nvSpPr>
            <p:spPr>
              <a:xfrm>
                <a:off x="7625086" y="6481107"/>
                <a:ext cx="274434" cy="276999"/>
              </a:xfrm>
              <a:prstGeom prst="rect">
                <a:avLst/>
              </a:prstGeom>
              <a:noFill/>
            </p:spPr>
            <p:txBody>
              <a:bodyPr wrap="none" rtlCol="0">
                <a:spAutoFit/>
              </a:bodyPr>
              <a:lstStyle/>
              <a:p>
                <a:r>
                  <a:rPr lang="fr-CH" sz="1200" dirty="0">
                    <a:solidFill>
                      <a:srgbClr val="C00000"/>
                    </a:solidFill>
                  </a:rPr>
                  <a:t>A</a:t>
                </a:r>
              </a:p>
            </p:txBody>
          </p:sp>
        </p:grpSp>
      </p:grpSp>
      <p:sp>
        <p:nvSpPr>
          <p:cNvPr id="4" name="Slide Number Placeholder 3"/>
          <p:cNvSpPr>
            <a:spLocks noGrp="1"/>
          </p:cNvSpPr>
          <p:nvPr>
            <p:ph type="sldNum" sz="quarter" idx="2"/>
          </p:nvPr>
        </p:nvSpPr>
        <p:spPr/>
        <p:txBody>
          <a:bodyPr/>
          <a:lstStyle/>
          <a:p>
            <a:fld id="{86CB4B4D-7CA3-9044-876B-883B54F8677D}" type="slidenum">
              <a:rPr lang="en-US" smtClean="0"/>
              <a:pPr/>
              <a:t>10</a:t>
            </a:fld>
            <a:endParaRPr lang="en-US"/>
          </a:p>
        </p:txBody>
      </p:sp>
      <p:pic>
        <p:nvPicPr>
          <p:cNvPr id="38" name="Picture 202"/>
          <p:cNvPicPr>
            <a:picLocks/>
          </p:cNvPicPr>
          <p:nvPr/>
        </p:nvPicPr>
        <p:blipFill>
          <a:blip r:embed="rId3">
            <a:extLst/>
          </a:blip>
          <a:stretch>
            <a:fillRect/>
          </a:stretch>
        </p:blipFill>
        <p:spPr>
          <a:xfrm>
            <a:off x="169831" y="316425"/>
            <a:ext cx="8686799" cy="1111101"/>
          </a:xfrm>
          <a:prstGeom prst="rect">
            <a:avLst/>
          </a:prstGeom>
          <a:effectLst/>
        </p:spPr>
      </p:pic>
      <p:sp>
        <p:nvSpPr>
          <p:cNvPr id="43" name="Titre 1"/>
          <p:cNvSpPr>
            <a:spLocks noGrp="1"/>
          </p:cNvSpPr>
          <p:nvPr>
            <p:ph type="title"/>
          </p:nvPr>
        </p:nvSpPr>
        <p:spPr>
          <a:xfrm>
            <a:off x="520700" y="153901"/>
            <a:ext cx="8229600" cy="1143000"/>
          </a:xfrm>
        </p:spPr>
        <p:txBody>
          <a:bodyPr>
            <a:normAutofit/>
          </a:bodyPr>
          <a:lstStyle/>
          <a:p>
            <a:r>
              <a:rPr lang="fr-CH" sz="4000" dirty="0">
                <a:cs typeface="Helvetica" pitchFamily="34" charset="0"/>
              </a:rPr>
              <a:t>Le complexe génique HLA (II)</a:t>
            </a:r>
          </a:p>
        </p:txBody>
      </p:sp>
    </p:spTree>
    <p:extLst>
      <p:ext uri="{BB962C8B-B14F-4D97-AF65-F5344CB8AC3E}">
        <p14:creationId xmlns:p14="http://schemas.microsoft.com/office/powerpoint/2010/main" val="3753665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2">
            <a:extLst/>
          </a:blip>
          <a:stretch>
            <a:fillRect/>
          </a:stretch>
        </p:blipFill>
        <p:spPr>
          <a:xfrm>
            <a:off x="106331" y="157675"/>
            <a:ext cx="8686799" cy="1259963"/>
          </a:xfrm>
          <a:prstGeom prst="rect">
            <a:avLst/>
          </a:prstGeom>
          <a:effectLst/>
        </p:spPr>
      </p:pic>
      <p:sp>
        <p:nvSpPr>
          <p:cNvPr id="2" name="Titre 1"/>
          <p:cNvSpPr>
            <a:spLocks noGrp="1"/>
          </p:cNvSpPr>
          <p:nvPr>
            <p:ph type="title"/>
          </p:nvPr>
        </p:nvSpPr>
        <p:spPr>
          <a:xfrm>
            <a:off x="457200" y="72610"/>
            <a:ext cx="8229600" cy="1160763"/>
          </a:xfrm>
        </p:spPr>
        <p:txBody>
          <a:bodyPr>
            <a:normAutofit fontScale="90000"/>
          </a:bodyPr>
          <a:lstStyle/>
          <a:p>
            <a:r>
              <a:rPr lang="fr-CH" sz="4000" dirty="0">
                <a:cs typeface="Helvetica" pitchFamily="34" charset="0"/>
              </a:rPr>
              <a:t>Caractéristiques communes classes</a:t>
            </a:r>
            <a:br>
              <a:rPr lang="fr-CH" sz="4000" dirty="0">
                <a:cs typeface="Helvetica" pitchFamily="34" charset="0"/>
              </a:rPr>
            </a:br>
            <a:r>
              <a:rPr lang="fr-CH" sz="4000" dirty="0">
                <a:cs typeface="Helvetica" pitchFamily="34" charset="0"/>
              </a:rPr>
              <a:t>HLA I &amp; II</a:t>
            </a:r>
          </a:p>
        </p:txBody>
      </p:sp>
      <p:sp>
        <p:nvSpPr>
          <p:cNvPr id="3" name="Espace réservé du texte 2"/>
          <p:cNvSpPr>
            <a:spLocks noGrp="1"/>
          </p:cNvSpPr>
          <p:nvPr>
            <p:ph type="body" idx="1"/>
          </p:nvPr>
        </p:nvSpPr>
        <p:spPr>
          <a:xfrm>
            <a:off x="255181" y="1286538"/>
            <a:ext cx="8431619" cy="5434937"/>
          </a:xfrm>
        </p:spPr>
        <p:txBody>
          <a:bodyPr>
            <a:noAutofit/>
          </a:bodyPr>
          <a:lstStyle/>
          <a:p>
            <a:pPr algn="just">
              <a:buFont typeface="Wingdings" pitchFamily="2" charset="2"/>
              <a:buChar char="Ø"/>
            </a:pPr>
            <a:r>
              <a:rPr lang="fr-CH" sz="2200" b="1" dirty="0">
                <a:cs typeface="Helvetica" pitchFamily="34" charset="0"/>
              </a:rPr>
              <a:t>Polymorphisme génétique </a:t>
            </a:r>
            <a:r>
              <a:rPr lang="fr-CH" sz="2200" b="1" dirty="0" err="1">
                <a:cs typeface="Helvetica" pitchFamily="34" charset="0"/>
              </a:rPr>
              <a:t>multiallélique</a:t>
            </a:r>
            <a:r>
              <a:rPr lang="fr-CH" sz="2200" b="1" dirty="0">
                <a:cs typeface="Helvetica" pitchFamily="34" charset="0"/>
              </a:rPr>
              <a:t> :</a:t>
            </a:r>
            <a:endParaRPr lang="fr-CH" sz="2200" dirty="0">
              <a:cs typeface="Helvetica" pitchFamily="34" charset="0"/>
            </a:endParaRPr>
          </a:p>
          <a:p>
            <a:pPr marL="627063" lvl="1" indent="-265113" algn="just">
              <a:lnSpc>
                <a:spcPts val="1800"/>
              </a:lnSpc>
              <a:spcBef>
                <a:spcPts val="300"/>
              </a:spcBef>
              <a:buFont typeface="Courier New" pitchFamily="49" charset="0"/>
              <a:buChar char="o"/>
            </a:pPr>
            <a:r>
              <a:rPr lang="fr-CH" sz="2000" dirty="0">
                <a:cs typeface="Helvetica" pitchFamily="34" charset="0"/>
              </a:rPr>
              <a:t>Les gènes HLA sont les plus polymorphes de l’espèce humaine, il existe plusieurs centaine d’allèles différents pour certains d’entre eux.</a:t>
            </a:r>
          </a:p>
          <a:p>
            <a:pPr marL="627063" lvl="1" indent="-265113" algn="just">
              <a:lnSpc>
                <a:spcPts val="1800"/>
              </a:lnSpc>
              <a:spcBef>
                <a:spcPts val="600"/>
              </a:spcBef>
              <a:buFont typeface="Courier New" pitchFamily="49" charset="0"/>
              <a:buChar char="o"/>
            </a:pPr>
            <a:r>
              <a:rPr lang="fr-CH" sz="2000" dirty="0">
                <a:cs typeface="Helvetica" pitchFamily="34" charset="0"/>
              </a:rPr>
              <a:t>Chaque individu est </a:t>
            </a:r>
            <a:r>
              <a:rPr lang="fr-CH" sz="2000" i="1" dirty="0">
                <a:cs typeface="Helvetica" pitchFamily="34" charset="0"/>
              </a:rPr>
              <a:t>hétérozygote</a:t>
            </a:r>
            <a:r>
              <a:rPr lang="fr-CH" sz="2000" dirty="0">
                <a:cs typeface="Helvetica" pitchFamily="34" charset="0"/>
              </a:rPr>
              <a:t> pour la plupart de ses gènes HLA (classes I &amp; II) et n’exprime donc que 2 des allèles de chaque gène présents dans l’espèce humaine au maximum.</a:t>
            </a:r>
          </a:p>
          <a:p>
            <a:pPr marL="627063" lvl="1" indent="-265113" algn="just">
              <a:lnSpc>
                <a:spcPts val="1800"/>
              </a:lnSpc>
              <a:spcBef>
                <a:spcPts val="600"/>
              </a:spcBef>
              <a:buFont typeface="Courier New" pitchFamily="49" charset="0"/>
              <a:buChar char="o"/>
            </a:pPr>
            <a:r>
              <a:rPr lang="fr-CH" sz="2000" dirty="0">
                <a:cs typeface="Helvetica" pitchFamily="34" charset="0"/>
              </a:rPr>
              <a:t>Ces caractéristiques rendent chaque individu quasiment </a:t>
            </a:r>
            <a:r>
              <a:rPr lang="fr-CH" sz="2000" i="1" dirty="0">
                <a:cs typeface="Helvetica" pitchFamily="34" charset="0"/>
              </a:rPr>
              <a:t>unique</a:t>
            </a:r>
            <a:r>
              <a:rPr lang="fr-CH" sz="2000" dirty="0">
                <a:cs typeface="Helvetica" pitchFamily="34" charset="0"/>
              </a:rPr>
              <a:t>.</a:t>
            </a:r>
          </a:p>
          <a:p>
            <a:pPr algn="just">
              <a:spcBef>
                <a:spcPts val="1200"/>
              </a:spcBef>
              <a:buFont typeface="Wingdings" pitchFamily="2" charset="2"/>
              <a:buChar char="Ø"/>
            </a:pPr>
            <a:r>
              <a:rPr lang="fr-CH" sz="2200" b="1" dirty="0">
                <a:cs typeface="Helvetica" pitchFamily="34" charset="0"/>
              </a:rPr>
              <a:t>Transmission verticale « en bloc » :</a:t>
            </a:r>
          </a:p>
          <a:p>
            <a:pPr marL="627063" lvl="1" indent="-265113" algn="just">
              <a:lnSpc>
                <a:spcPts val="1800"/>
              </a:lnSpc>
              <a:spcBef>
                <a:spcPts val="300"/>
              </a:spcBef>
              <a:buFont typeface="Courier New" pitchFamily="49" charset="0"/>
              <a:buChar char="o"/>
            </a:pPr>
            <a:r>
              <a:rPr lang="fr-CH" sz="2000" dirty="0">
                <a:cs typeface="Helvetica" pitchFamily="34" charset="0"/>
              </a:rPr>
              <a:t>Chaque individu reçoit une copie de </a:t>
            </a:r>
            <a:r>
              <a:rPr lang="fr-CH" sz="2000" i="1" dirty="0">
                <a:cs typeface="Helvetica" pitchFamily="34" charset="0"/>
              </a:rPr>
              <a:t>l’ensemble</a:t>
            </a:r>
            <a:r>
              <a:rPr lang="fr-CH" sz="2000" dirty="0">
                <a:cs typeface="Helvetica" pitchFamily="34" charset="0"/>
              </a:rPr>
              <a:t> des gènes HLA (</a:t>
            </a:r>
            <a:r>
              <a:rPr lang="fr-CH" sz="2000" dirty="0" err="1">
                <a:cs typeface="Helvetica" pitchFamily="34" charset="0"/>
              </a:rPr>
              <a:t>haplotype</a:t>
            </a:r>
            <a:r>
              <a:rPr lang="fr-CH" sz="2000" dirty="0">
                <a:cs typeface="Helvetica" pitchFamily="34" charset="0"/>
              </a:rPr>
              <a:t> HLA) de chacun de ses parents (= transmission en bloc).</a:t>
            </a:r>
          </a:p>
          <a:p>
            <a:pPr marL="627063" lvl="1" indent="-265113" algn="just">
              <a:lnSpc>
                <a:spcPts val="1800"/>
              </a:lnSpc>
              <a:spcBef>
                <a:spcPts val="600"/>
              </a:spcBef>
              <a:buFont typeface="Courier New" pitchFamily="49" charset="0"/>
              <a:buChar char="o"/>
            </a:pPr>
            <a:r>
              <a:rPr lang="fr-CH" sz="2000" dirty="0">
                <a:cs typeface="Helvetica" pitchFamily="34" charset="0"/>
              </a:rPr>
              <a:t>Au sein d’une famille, la probabilité d’une identité HLA dans une fratrie est donc d’une chance sur quatre.</a:t>
            </a:r>
          </a:p>
          <a:p>
            <a:pPr marL="627063" lvl="1" indent="-265113" algn="just">
              <a:lnSpc>
                <a:spcPts val="1800"/>
              </a:lnSpc>
              <a:spcBef>
                <a:spcPts val="600"/>
              </a:spcBef>
              <a:buFont typeface="Courier New" pitchFamily="49" charset="0"/>
              <a:buChar char="o"/>
            </a:pPr>
            <a:r>
              <a:rPr lang="fr-CH" sz="2000" dirty="0">
                <a:cs typeface="Helvetica" pitchFamily="34" charset="0"/>
              </a:rPr>
              <a:t>Dû à la transmission en bloc, certaines combinaisons d’allèles HLA se retrouvent plus souvent ensemble que d’autres (p.ex: HLA-A1 avec HLA-B8 &amp; HLA-DR3).</a:t>
            </a:r>
          </a:p>
          <a:p>
            <a:pPr algn="just">
              <a:spcBef>
                <a:spcPts val="1200"/>
              </a:spcBef>
              <a:buFont typeface="Wingdings" pitchFamily="2" charset="2"/>
              <a:buChar char="Ø"/>
            </a:pPr>
            <a:r>
              <a:rPr lang="fr-CH" sz="2200" b="1" dirty="0">
                <a:cs typeface="Helvetica" pitchFamily="34" charset="0"/>
              </a:rPr>
              <a:t>Codominance </a:t>
            </a:r>
            <a:r>
              <a:rPr lang="fr-CH" sz="2050" dirty="0">
                <a:cs typeface="Helvetica" pitchFamily="34" charset="0"/>
              </a:rPr>
              <a:t>:</a:t>
            </a:r>
          </a:p>
          <a:p>
            <a:pPr marL="627063" lvl="1" indent="-265113" algn="just">
              <a:lnSpc>
                <a:spcPts val="1980"/>
              </a:lnSpc>
              <a:spcBef>
                <a:spcPts val="200"/>
              </a:spcBef>
              <a:buFont typeface="Courier New" pitchFamily="49" charset="0"/>
              <a:buChar char="o"/>
            </a:pPr>
            <a:r>
              <a:rPr lang="fr-CH" sz="2000" dirty="0">
                <a:cs typeface="Helvetica" pitchFamily="34" charset="0"/>
              </a:rPr>
              <a:t>Les deux copies s’expriment en parallèle (codominance) et chaque individu exprime donc des molécules HLA de chacun de ses parents.</a:t>
            </a:r>
            <a:endParaRPr lang="fr-CH" sz="2000" b="1" dirty="0">
              <a:cs typeface="Helvetica" pitchFamily="34" charset="0"/>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11</a:t>
            </a:fld>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1362401212"/>
              </p:ext>
            </p:extLst>
          </p:nvPr>
        </p:nvGraphicFramePr>
        <p:xfrm>
          <a:off x="169831" y="1434506"/>
          <a:ext cx="8686799" cy="3408680"/>
        </p:xfrm>
        <a:graphic>
          <a:graphicData uri="http://schemas.openxmlformats.org/drawingml/2006/table">
            <a:tbl>
              <a:tblPr firstRow="1" bandRow="1">
                <a:tableStyleId>{5C22544A-7EE6-4342-B048-85BDC9FD1C3A}</a:tableStyleId>
              </a:tblPr>
              <a:tblGrid>
                <a:gridCol w="1525283">
                  <a:extLst>
                    <a:ext uri="{9D8B030D-6E8A-4147-A177-3AD203B41FA5}">
                      <a16:colId xmlns:a16="http://schemas.microsoft.com/office/drawing/2014/main" val="20000"/>
                    </a:ext>
                  </a:extLst>
                </a:gridCol>
                <a:gridCol w="3263069">
                  <a:extLst>
                    <a:ext uri="{9D8B030D-6E8A-4147-A177-3AD203B41FA5}">
                      <a16:colId xmlns:a16="http://schemas.microsoft.com/office/drawing/2014/main" val="20001"/>
                    </a:ext>
                  </a:extLst>
                </a:gridCol>
                <a:gridCol w="3898447">
                  <a:extLst>
                    <a:ext uri="{9D8B030D-6E8A-4147-A177-3AD203B41FA5}">
                      <a16:colId xmlns:a16="http://schemas.microsoft.com/office/drawing/2014/main" val="20002"/>
                    </a:ext>
                  </a:extLst>
                </a:gridCol>
              </a:tblGrid>
              <a:tr h="370840">
                <a:tc>
                  <a:txBody>
                    <a:bodyPr/>
                    <a:lstStyle/>
                    <a:p>
                      <a:endParaRPr lang="fr-CH" noProof="0" dirty="0"/>
                    </a:p>
                  </a:txBody>
                  <a:tcPr>
                    <a:lnB w="38100" cmpd="sng">
                      <a:noFill/>
                    </a:lnB>
                    <a:noFill/>
                  </a:tcPr>
                </a:tc>
                <a:tc>
                  <a:txBody>
                    <a:bodyPr/>
                    <a:lstStyle/>
                    <a:p>
                      <a:pPr algn="ctr"/>
                      <a:r>
                        <a:rPr lang="fr-CH" noProof="0" dirty="0"/>
                        <a:t>CMH/HLA Classe I</a:t>
                      </a:r>
                    </a:p>
                  </a:txBody>
                  <a:tcPr>
                    <a:solidFill>
                      <a:schemeClr val="accent2">
                        <a:lumMod val="75000"/>
                      </a:schemeClr>
                    </a:solidFill>
                  </a:tcPr>
                </a:tc>
                <a:tc>
                  <a:txBody>
                    <a:bodyPr/>
                    <a:lstStyle/>
                    <a:p>
                      <a:pPr algn="ctr"/>
                      <a:r>
                        <a:rPr lang="fr-CH" noProof="0" dirty="0"/>
                        <a:t>CMH/HLA Classe II</a:t>
                      </a:r>
                    </a:p>
                  </a:txBody>
                  <a:tcPr/>
                </a:tc>
                <a:extLst>
                  <a:ext uri="{0D108BD9-81ED-4DB2-BD59-A6C34878D82A}">
                    <a16:rowId xmlns:a16="http://schemas.microsoft.com/office/drawing/2014/main" val="10000"/>
                  </a:ext>
                </a:extLst>
              </a:tr>
              <a:tr h="370840">
                <a:tc>
                  <a:txBody>
                    <a:bodyPr/>
                    <a:lstStyle/>
                    <a:p>
                      <a:pPr algn="ctr">
                        <a:lnSpc>
                          <a:spcPct val="300000"/>
                        </a:lnSpc>
                      </a:pPr>
                      <a:r>
                        <a:rPr lang="fr-CH" sz="2000" b="1" noProof="0" dirty="0"/>
                        <a:t>Expression</a:t>
                      </a:r>
                    </a:p>
                  </a:txBody>
                  <a:tcPr>
                    <a:lnL w="12700" cmpd="sng">
                      <a:noFill/>
                    </a:lnL>
                    <a:lnR w="12700" cap="flat" cmpd="sng" algn="ctr">
                      <a:solidFill>
                        <a:schemeClr val="tx1"/>
                      </a:solid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H" sz="2000" noProof="0" dirty="0"/>
                        <a:t>Toutes les cellules nucléées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CH" noProof="0" dirty="0"/>
                        <a:t>Limitée aux cellules présentatrices d’antigène professionnelles</a:t>
                      </a:r>
                      <a:r>
                        <a:rPr lang="fr-CH" baseline="0" noProof="0" dirty="0"/>
                        <a:t> : </a:t>
                      </a:r>
                    </a:p>
                    <a:p>
                      <a:pPr marL="265113" indent="-179388">
                        <a:buFont typeface="Arial" pitchFamily="34" charset="0"/>
                        <a:buChar char="•"/>
                      </a:pPr>
                      <a:r>
                        <a:rPr lang="fr-CH" noProof="0" dirty="0"/>
                        <a:t> </a:t>
                      </a:r>
                      <a:r>
                        <a:rPr lang="fr-CH" sz="1600" noProof="0" dirty="0"/>
                        <a:t>Cellules dendritiques</a:t>
                      </a:r>
                    </a:p>
                    <a:p>
                      <a:pPr marL="265113" indent="-179388">
                        <a:buFont typeface="Arial" pitchFamily="34" charset="0"/>
                        <a:buChar char="•"/>
                      </a:pPr>
                      <a:r>
                        <a:rPr lang="fr-CH" sz="1600" baseline="0" noProof="0" dirty="0"/>
                        <a:t> M</a:t>
                      </a:r>
                      <a:r>
                        <a:rPr lang="fr-CH" sz="1600" noProof="0" dirty="0"/>
                        <a:t>onocytes/macrophages</a:t>
                      </a:r>
                    </a:p>
                    <a:p>
                      <a:pPr marL="265113" indent="-179388">
                        <a:buFont typeface="Arial" pitchFamily="34" charset="0"/>
                        <a:buChar char="•"/>
                      </a:pPr>
                      <a:r>
                        <a:rPr lang="fr-CH" sz="1600" noProof="0" dirty="0"/>
                        <a:t> Lymphocytes</a:t>
                      </a:r>
                      <a:r>
                        <a:rPr lang="fr-CH" sz="1600" baseline="0" noProof="0" dirty="0"/>
                        <a:t> B</a:t>
                      </a:r>
                      <a:endParaRPr lang="fr-CH" sz="1600" noProof="0" dirty="0"/>
                    </a:p>
                  </a:txBody>
                  <a:tcPr>
                    <a:lnL w="12700"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nSpc>
                          <a:spcPct val="100000"/>
                        </a:lnSpc>
                        <a:spcBef>
                          <a:spcPts val="0"/>
                        </a:spcBef>
                      </a:pPr>
                      <a:endParaRPr lang="fr-CH" noProof="0" dirty="0"/>
                    </a:p>
                    <a:p>
                      <a:pPr algn="ctr">
                        <a:lnSpc>
                          <a:spcPct val="100000"/>
                        </a:lnSpc>
                        <a:spcBef>
                          <a:spcPts val="0"/>
                        </a:spcBef>
                      </a:pPr>
                      <a:r>
                        <a:rPr lang="fr-CH" sz="2000" b="1" noProof="0" dirty="0"/>
                        <a:t>Variation de l’expression</a:t>
                      </a:r>
                    </a:p>
                  </a:txBody>
                  <a:tcPr>
                    <a:lnL w="12700" cmpd="sng">
                      <a:noFill/>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80975" indent="-180975" algn="l">
                        <a:buFont typeface="Arial" pitchFamily="34" charset="0"/>
                        <a:buChar char="•"/>
                      </a:pPr>
                      <a:r>
                        <a:rPr lang="fr-CH" noProof="0" dirty="0"/>
                        <a:t>Expression moins</a:t>
                      </a:r>
                      <a:r>
                        <a:rPr lang="fr-CH" baseline="0" noProof="0" dirty="0"/>
                        <a:t> dense voire absente dans certains tissus</a:t>
                      </a:r>
                    </a:p>
                    <a:p>
                      <a:pPr marL="180975" indent="-180975" algn="l">
                        <a:spcBef>
                          <a:spcPts val="400"/>
                        </a:spcBef>
                        <a:buFont typeface="Arial" pitchFamily="34" charset="0"/>
                        <a:buChar char="•"/>
                      </a:pPr>
                      <a:r>
                        <a:rPr lang="fr-CH" baseline="0" noProof="0" dirty="0">
                          <a:sym typeface="Wingdings" pitchFamily="2" charset="2"/>
                        </a:rPr>
                        <a:t>Expression ↑ si état inflammatoire</a:t>
                      </a:r>
                      <a:endParaRPr lang="fr-CH"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65113" indent="-179388" algn="l">
                        <a:buFont typeface="Arial" pitchFamily="34" charset="0"/>
                        <a:buChar char="•"/>
                      </a:pPr>
                      <a:r>
                        <a:rPr lang="fr-CH" noProof="0" dirty="0"/>
                        <a:t>Expression induite dans lymphocytes T </a:t>
                      </a:r>
                      <a:r>
                        <a:rPr lang="fr-CH" i="1" noProof="0" dirty="0"/>
                        <a:t>actifs</a:t>
                      </a:r>
                      <a:endParaRPr lang="fr-CH" i="0" noProof="0" dirty="0"/>
                    </a:p>
                    <a:p>
                      <a:pPr marL="265113" indent="-179388" algn="l">
                        <a:spcBef>
                          <a:spcPts val="400"/>
                        </a:spcBef>
                        <a:buFont typeface="Arial" pitchFamily="34" charset="0"/>
                        <a:buChar char="•"/>
                      </a:pPr>
                      <a:r>
                        <a:rPr lang="fr-CH" i="0" noProof="0" dirty="0"/>
                        <a:t>Cellules épithéliales</a:t>
                      </a:r>
                      <a:r>
                        <a:rPr lang="fr-CH" i="0" baseline="0" noProof="0" dirty="0"/>
                        <a:t> peuvent les exprimer en état inflammatoire</a:t>
                      </a:r>
                      <a:endParaRPr lang="fr-CH" noProof="0" dirty="0"/>
                    </a:p>
                  </a:txBody>
                  <a:tcPr>
                    <a:lnL w="127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fr-CH" b="1" noProof="0" dirty="0"/>
                        <a:t>Interagit avec</a:t>
                      </a:r>
                    </a:p>
                  </a:txBody>
                  <a:tcPr>
                    <a:lnL w="12700" cmpd="sng">
                      <a:noFill/>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180975" indent="-180975" algn="ctr">
                        <a:buFont typeface="Arial" pitchFamily="34" charset="0"/>
                        <a:buNone/>
                      </a:pPr>
                      <a:r>
                        <a:rPr lang="fr-CH" sz="2000" noProof="0" dirty="0"/>
                        <a:t>Lymphocytes T </a:t>
                      </a:r>
                      <a:r>
                        <a:rPr lang="fr-CH" sz="2000" b="1" noProof="0" dirty="0">
                          <a:solidFill>
                            <a:srgbClr val="FF0000"/>
                          </a:solidFill>
                        </a:rPr>
                        <a:t>CD8</a:t>
                      </a:r>
                      <a:r>
                        <a:rPr lang="fr-CH" sz="2000" b="1" baseline="30000" noProof="0"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265113" marR="0" indent="-179388" algn="ctr" defTabSz="457200" rtl="0" eaLnBrk="1" fontAlgn="auto" latinLnBrk="0" hangingPunct="1">
                        <a:lnSpc>
                          <a:spcPct val="100000"/>
                        </a:lnSpc>
                        <a:spcBef>
                          <a:spcPts val="0"/>
                        </a:spcBef>
                        <a:spcAft>
                          <a:spcPts val="0"/>
                        </a:spcAft>
                        <a:buClrTx/>
                        <a:buSzTx/>
                        <a:buFont typeface="Arial" pitchFamily="34" charset="0"/>
                        <a:buNone/>
                        <a:tabLst/>
                        <a:defRPr/>
                      </a:pPr>
                      <a:r>
                        <a:rPr lang="fr-CH" sz="2000" noProof="0" dirty="0"/>
                        <a:t>Lymphocytes T </a:t>
                      </a:r>
                      <a:r>
                        <a:rPr lang="fr-CH" sz="2000" b="1" noProof="0" dirty="0">
                          <a:solidFill>
                            <a:schemeClr val="tx2"/>
                          </a:solidFill>
                        </a:rPr>
                        <a:t>CD4</a:t>
                      </a:r>
                      <a:r>
                        <a:rPr lang="fr-CH" sz="2000" b="1" baseline="30000" noProof="0" dirty="0">
                          <a:solidFill>
                            <a:schemeClr val="tx2"/>
                          </a:solidFill>
                        </a:rPr>
                        <a:t>+</a:t>
                      </a:r>
                    </a:p>
                  </a:txBody>
                  <a:tcPr>
                    <a:lnL w="127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pic>
        <p:nvPicPr>
          <p:cNvPr id="5" name="Picture 202"/>
          <p:cNvPicPr>
            <a:picLocks/>
          </p:cNvPicPr>
          <p:nvPr/>
        </p:nvPicPr>
        <p:blipFill>
          <a:blip r:embed="rId3">
            <a:extLst/>
          </a:blip>
          <a:stretch>
            <a:fillRect/>
          </a:stretch>
        </p:blipFill>
        <p:spPr>
          <a:xfrm>
            <a:off x="106331" y="157675"/>
            <a:ext cx="8686799" cy="1259963"/>
          </a:xfrm>
          <a:prstGeom prst="rect">
            <a:avLst/>
          </a:prstGeom>
          <a:effectLst/>
        </p:spPr>
      </p:pic>
      <p:sp>
        <p:nvSpPr>
          <p:cNvPr id="2" name="Titre 1"/>
          <p:cNvSpPr>
            <a:spLocks noGrp="1"/>
          </p:cNvSpPr>
          <p:nvPr>
            <p:ph type="title"/>
          </p:nvPr>
        </p:nvSpPr>
        <p:spPr>
          <a:xfrm>
            <a:off x="457200" y="72610"/>
            <a:ext cx="8229600" cy="1160763"/>
          </a:xfrm>
        </p:spPr>
        <p:txBody>
          <a:bodyPr>
            <a:normAutofit/>
          </a:bodyPr>
          <a:lstStyle/>
          <a:p>
            <a:r>
              <a:rPr lang="fr-CH" sz="4000" dirty="0">
                <a:cs typeface="Helvetica" pitchFamily="34" charset="0"/>
              </a:rPr>
              <a:t>Différences entre les classes HLA I &amp; II</a:t>
            </a:r>
          </a:p>
        </p:txBody>
      </p:sp>
      <p:sp>
        <p:nvSpPr>
          <p:cNvPr id="8" name="ZoneTexte 7"/>
          <p:cNvSpPr txBox="1"/>
          <p:nvPr/>
        </p:nvSpPr>
        <p:spPr>
          <a:xfrm>
            <a:off x="425301" y="5210851"/>
            <a:ext cx="8335930" cy="389850"/>
          </a:xfrm>
          <a:prstGeom prst="rect">
            <a:avLst/>
          </a:prstGeom>
          <a:noFill/>
        </p:spPr>
        <p:txBody>
          <a:bodyPr wrap="square" rtlCol="0">
            <a:spAutoFit/>
          </a:bodyPr>
          <a:lstStyle/>
          <a:p>
            <a:pPr marL="444500" indent="-444500" algn="just">
              <a:lnSpc>
                <a:spcPts val="2160"/>
              </a:lnSpc>
              <a:spcBef>
                <a:spcPts val="600"/>
              </a:spcBef>
              <a:buFont typeface="Wingdings" pitchFamily="2" charset="2"/>
              <a:buChar char="Ø"/>
            </a:pPr>
            <a:r>
              <a:rPr lang="fr-CH" sz="2600" dirty="0"/>
              <a:t>Chaque classe interagit avec des lymphocytes T distincts</a:t>
            </a:r>
          </a:p>
        </p:txBody>
      </p:sp>
      <p:sp>
        <p:nvSpPr>
          <p:cNvPr id="3" name="Slide Number Placeholder 2"/>
          <p:cNvSpPr>
            <a:spLocks noGrp="1"/>
          </p:cNvSpPr>
          <p:nvPr>
            <p:ph type="sldNum" sz="quarter" idx="2"/>
          </p:nvPr>
        </p:nvSpPr>
        <p:spPr/>
        <p:txBody>
          <a:bodyPr/>
          <a:lstStyle/>
          <a:p>
            <a:fld id="{86CB4B4D-7CA3-9044-876B-883B54F8677D}" type="slidenum">
              <a:rPr lang="en-US" smtClean="0"/>
              <a:pPr/>
              <a:t>12</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3">
            <a:extLst/>
          </a:blip>
          <a:stretch>
            <a:fillRect/>
          </a:stretch>
        </p:blipFill>
        <p:spPr>
          <a:xfrm>
            <a:off x="106331" y="157676"/>
            <a:ext cx="8686799" cy="922979"/>
          </a:xfrm>
          <a:prstGeom prst="rect">
            <a:avLst/>
          </a:prstGeom>
          <a:effectLst/>
        </p:spPr>
      </p:pic>
      <p:sp>
        <p:nvSpPr>
          <p:cNvPr id="2" name="Titre 1"/>
          <p:cNvSpPr>
            <a:spLocks noGrp="1"/>
          </p:cNvSpPr>
          <p:nvPr>
            <p:ph type="title"/>
          </p:nvPr>
        </p:nvSpPr>
        <p:spPr>
          <a:xfrm>
            <a:off x="457200" y="-81765"/>
            <a:ext cx="8229600" cy="1160763"/>
          </a:xfrm>
        </p:spPr>
        <p:txBody>
          <a:bodyPr>
            <a:normAutofit fontScale="90000"/>
          </a:bodyPr>
          <a:lstStyle/>
          <a:p>
            <a:r>
              <a:rPr lang="fr-CH" sz="4000" dirty="0">
                <a:cs typeface="Helvetica" pitchFamily="34" charset="0"/>
              </a:rPr>
              <a:t>Antigènes mineurs d’histocompatibilité</a:t>
            </a:r>
          </a:p>
        </p:txBody>
      </p:sp>
      <p:sp>
        <p:nvSpPr>
          <p:cNvPr id="6" name="Espace réservé du texte 2"/>
          <p:cNvSpPr>
            <a:spLocks noGrp="1"/>
          </p:cNvSpPr>
          <p:nvPr>
            <p:ph type="body" idx="1"/>
          </p:nvPr>
        </p:nvSpPr>
        <p:spPr>
          <a:xfrm>
            <a:off x="255181" y="1031497"/>
            <a:ext cx="8431619" cy="1781371"/>
          </a:xfrm>
        </p:spPr>
        <p:txBody>
          <a:bodyPr>
            <a:noAutofit/>
          </a:bodyPr>
          <a:lstStyle/>
          <a:p>
            <a:pPr algn="just">
              <a:lnSpc>
                <a:spcPts val="2200"/>
              </a:lnSpc>
              <a:buFont typeface="Wingdings" pitchFamily="2" charset="2"/>
              <a:buChar char="Ø"/>
            </a:pPr>
            <a:r>
              <a:rPr lang="fr-CH" sz="2200" dirty="0">
                <a:cs typeface="Helvetica" pitchFamily="34" charset="0"/>
              </a:rPr>
              <a:t>Outre les HLA, il existe d’autres antigènes pouvant provoquer un rejet de greffe</a:t>
            </a:r>
          </a:p>
          <a:p>
            <a:pPr indent="12700" algn="just">
              <a:lnSpc>
                <a:spcPts val="1600"/>
              </a:lnSpc>
              <a:spcBef>
                <a:spcPts val="0"/>
              </a:spcBef>
              <a:buNone/>
            </a:pPr>
            <a:r>
              <a:rPr lang="fr-CH" sz="1600" i="1" dirty="0">
                <a:cs typeface="Helvetica" pitchFamily="34" charset="0"/>
              </a:rPr>
              <a:t>P.ex.: antigène H-Y, présent uniquement chez les hommes et provoquant un rejet accéléré d’un greffon rénal d’un donneur homme vers une receveuse femme. </a:t>
            </a:r>
            <a:r>
              <a:rPr lang="en-US" sz="1050" i="1" dirty="0" err="1"/>
              <a:t>Gratwohl</a:t>
            </a:r>
            <a:r>
              <a:rPr lang="en-US" sz="1050" i="1" dirty="0"/>
              <a:t>, A. &amp; All The Lancet 372, 49–53. (2008) </a:t>
            </a:r>
            <a:endParaRPr lang="fr-CH" sz="1050" dirty="0">
              <a:cs typeface="Helvetica" pitchFamily="34" charset="0"/>
            </a:endParaRPr>
          </a:p>
          <a:p>
            <a:pPr algn="just">
              <a:lnSpc>
                <a:spcPts val="2200"/>
              </a:lnSpc>
              <a:spcBef>
                <a:spcPts val="1200"/>
              </a:spcBef>
              <a:buFont typeface="Wingdings" pitchFamily="2" charset="2"/>
              <a:buChar char="Ø"/>
            </a:pPr>
            <a:r>
              <a:rPr lang="fr-CH" sz="2200" dirty="0">
                <a:cs typeface="Helvetica" pitchFamily="34" charset="0"/>
              </a:rPr>
              <a:t>Ces antigènes provoquent un rejet plus lent qu’une incompatibilité CMH</a:t>
            </a:r>
          </a:p>
          <a:p>
            <a:pPr algn="just">
              <a:buNone/>
            </a:pPr>
            <a:endParaRPr lang="fr-CH" sz="2000" dirty="0">
              <a:cs typeface="Helvetica" pitchFamily="34" charset="0"/>
            </a:endParaRPr>
          </a:p>
        </p:txBody>
      </p:sp>
      <p:grpSp>
        <p:nvGrpSpPr>
          <p:cNvPr id="52" name="Groupe 51"/>
          <p:cNvGrpSpPr/>
          <p:nvPr/>
        </p:nvGrpSpPr>
        <p:grpSpPr>
          <a:xfrm>
            <a:off x="2327323" y="2812869"/>
            <a:ext cx="4318462" cy="3763659"/>
            <a:chOff x="940917" y="2684642"/>
            <a:chExt cx="4318462" cy="3763659"/>
          </a:xfrm>
        </p:grpSpPr>
        <p:sp>
          <p:nvSpPr>
            <p:cNvPr id="10" name="Rectangle 9"/>
            <p:cNvSpPr/>
            <p:nvPr/>
          </p:nvSpPr>
          <p:spPr>
            <a:xfrm>
              <a:off x="3842339" y="2693924"/>
              <a:ext cx="1409700" cy="3754377"/>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C:\Users\aduval\Downloads\gerbil-303178_1280.png"/>
            <p:cNvPicPr>
              <a:picLocks noChangeAspect="1" noChangeArrowheads="1"/>
            </p:cNvPicPr>
            <p:nvPr/>
          </p:nvPicPr>
          <p:blipFill>
            <a:blip r:embed="rId4"/>
            <a:srcRect/>
            <a:stretch>
              <a:fillRect/>
            </a:stretch>
          </p:blipFill>
          <p:spPr bwMode="auto">
            <a:xfrm>
              <a:off x="3967759" y="4672527"/>
              <a:ext cx="912837" cy="900000"/>
            </a:xfrm>
            <a:prstGeom prst="rect">
              <a:avLst/>
            </a:prstGeom>
            <a:noFill/>
          </p:spPr>
        </p:pic>
        <p:sp>
          <p:nvSpPr>
            <p:cNvPr id="11" name="Rectangle 10"/>
            <p:cNvSpPr/>
            <p:nvPr/>
          </p:nvSpPr>
          <p:spPr>
            <a:xfrm>
              <a:off x="971551" y="2708670"/>
              <a:ext cx="1409700" cy="3739631"/>
            </a:xfrm>
            <a:prstGeom prst="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e 10"/>
            <p:cNvGrpSpPr/>
            <p:nvPr/>
          </p:nvGrpSpPr>
          <p:grpSpPr>
            <a:xfrm>
              <a:off x="1092574" y="4672527"/>
              <a:ext cx="912836" cy="900000"/>
              <a:chOff x="1290389" y="3438524"/>
              <a:chExt cx="912836" cy="900000"/>
            </a:xfrm>
          </p:grpSpPr>
          <p:pic>
            <p:nvPicPr>
              <p:cNvPr id="44" name="Picture 3" descr="C:\Users\aduval\Downloads\mouse-308756_1280.png"/>
              <p:cNvPicPr>
                <a:picLocks noChangeAspect="1" noChangeArrowheads="1"/>
              </p:cNvPicPr>
              <p:nvPr/>
            </p:nvPicPr>
            <p:blipFill>
              <a:blip r:embed="rId5"/>
              <a:srcRect/>
              <a:stretch>
                <a:fillRect/>
              </a:stretch>
            </p:blipFill>
            <p:spPr bwMode="auto">
              <a:xfrm>
                <a:off x="1290389" y="3438524"/>
                <a:ext cx="912836" cy="900000"/>
              </a:xfrm>
              <a:prstGeom prst="rect">
                <a:avLst/>
              </a:prstGeom>
              <a:noFill/>
            </p:spPr>
          </p:pic>
          <p:sp>
            <p:nvSpPr>
              <p:cNvPr id="45" name="Rectangle 44"/>
              <p:cNvSpPr/>
              <p:nvPr/>
            </p:nvSpPr>
            <p:spPr>
              <a:xfrm>
                <a:off x="1847850" y="3648075"/>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e 14"/>
            <p:cNvGrpSpPr/>
            <p:nvPr/>
          </p:nvGrpSpPr>
          <p:grpSpPr>
            <a:xfrm>
              <a:off x="1090364" y="3317253"/>
              <a:ext cx="912836" cy="900000"/>
              <a:chOff x="1290389" y="3438524"/>
              <a:chExt cx="912836" cy="900000"/>
            </a:xfrm>
          </p:grpSpPr>
          <p:pic>
            <p:nvPicPr>
              <p:cNvPr id="42" name="Picture 3" descr="C:\Users\aduval\Downloads\mouse-308756_1280.png"/>
              <p:cNvPicPr>
                <a:picLocks noChangeAspect="1" noChangeArrowheads="1"/>
              </p:cNvPicPr>
              <p:nvPr/>
            </p:nvPicPr>
            <p:blipFill>
              <a:blip r:embed="rId5"/>
              <a:srcRect/>
              <a:stretch>
                <a:fillRect/>
              </a:stretch>
            </p:blipFill>
            <p:spPr bwMode="auto">
              <a:xfrm>
                <a:off x="1290389" y="3438524"/>
                <a:ext cx="912836" cy="900000"/>
              </a:xfrm>
              <a:prstGeom prst="rect">
                <a:avLst/>
              </a:prstGeom>
              <a:noFill/>
            </p:spPr>
          </p:pic>
          <p:sp>
            <p:nvSpPr>
              <p:cNvPr id="43" name="Rectangle 16"/>
              <p:cNvSpPr/>
              <p:nvPr/>
            </p:nvSpPr>
            <p:spPr>
              <a:xfrm>
                <a:off x="1847850" y="3648075"/>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ZoneTexte 13"/>
            <p:cNvSpPr txBox="1"/>
            <p:nvPr/>
          </p:nvSpPr>
          <p:spPr>
            <a:xfrm>
              <a:off x="941645" y="4063515"/>
              <a:ext cx="595035" cy="276999"/>
            </a:xfrm>
            <a:prstGeom prst="rect">
              <a:avLst/>
            </a:prstGeom>
            <a:noFill/>
          </p:spPr>
          <p:txBody>
            <a:bodyPr wrap="none" rtlCol="0">
              <a:spAutoFit/>
            </a:bodyPr>
            <a:lstStyle/>
            <a:p>
              <a:r>
                <a:rPr lang="fr-CH" sz="1200" dirty="0">
                  <a:latin typeface="Helvetica" pitchFamily="34" charset="0"/>
                  <a:cs typeface="Helvetica" pitchFamily="34" charset="0"/>
                </a:rPr>
                <a:t>MHC</a:t>
              </a:r>
              <a:r>
                <a:rPr lang="fr-CH" sz="1200" baseline="30000" dirty="0">
                  <a:latin typeface="Helvetica" pitchFamily="34" charset="0"/>
                  <a:cs typeface="Helvetica" pitchFamily="34" charset="0"/>
                </a:rPr>
                <a:t>a</a:t>
              </a:r>
            </a:p>
          </p:txBody>
        </p:sp>
        <p:cxnSp>
          <p:nvCxnSpPr>
            <p:cNvPr id="15" name="Connecteur droit avec flèche 14"/>
            <p:cNvCxnSpPr/>
            <p:nvPr/>
          </p:nvCxnSpPr>
          <p:spPr>
            <a:xfrm>
              <a:off x="1682342" y="4293453"/>
              <a:ext cx="0" cy="387759"/>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940917" y="5504613"/>
              <a:ext cx="595035" cy="276999"/>
            </a:xfrm>
            <a:prstGeom prst="rect">
              <a:avLst/>
            </a:prstGeom>
            <a:noFill/>
          </p:spPr>
          <p:txBody>
            <a:bodyPr wrap="none" rtlCol="0">
              <a:spAutoFit/>
            </a:bodyPr>
            <a:lstStyle/>
            <a:p>
              <a:r>
                <a:rPr lang="fr-CH" sz="1200" dirty="0">
                  <a:latin typeface="Helvetica" pitchFamily="34" charset="0"/>
                  <a:cs typeface="Helvetica" pitchFamily="34" charset="0"/>
                </a:rPr>
                <a:t>MHC</a:t>
              </a:r>
              <a:r>
                <a:rPr lang="fr-CH" sz="1200" baseline="30000" dirty="0">
                  <a:latin typeface="Helvetica" pitchFamily="34" charset="0"/>
                  <a:cs typeface="Helvetica" pitchFamily="34" charset="0"/>
                </a:rPr>
                <a:t>a</a:t>
              </a:r>
            </a:p>
          </p:txBody>
        </p:sp>
        <p:sp>
          <p:nvSpPr>
            <p:cNvPr id="17" name="Rectangle 16"/>
            <p:cNvSpPr/>
            <p:nvPr/>
          </p:nvSpPr>
          <p:spPr>
            <a:xfrm>
              <a:off x="2409828" y="2684642"/>
              <a:ext cx="1409700" cy="376365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e 17"/>
            <p:cNvGrpSpPr/>
            <p:nvPr/>
          </p:nvGrpSpPr>
          <p:grpSpPr>
            <a:xfrm>
              <a:off x="2526462" y="4672527"/>
              <a:ext cx="912837" cy="900000"/>
              <a:chOff x="2564562" y="4586802"/>
              <a:chExt cx="912837" cy="900000"/>
            </a:xfrm>
          </p:grpSpPr>
          <p:pic>
            <p:nvPicPr>
              <p:cNvPr id="40" name="Picture 2" descr="C:\Users\aduval\Downloads\mouse-308757_1280.png"/>
              <p:cNvPicPr>
                <a:picLocks noChangeAspect="1" noChangeArrowheads="1"/>
              </p:cNvPicPr>
              <p:nvPr/>
            </p:nvPicPr>
            <p:blipFill>
              <a:blip r:embed="rId6"/>
              <a:srcRect/>
              <a:stretch>
                <a:fillRect/>
              </a:stretch>
            </p:blipFill>
            <p:spPr bwMode="auto">
              <a:xfrm>
                <a:off x="2564562" y="4586802"/>
                <a:ext cx="912837" cy="900000"/>
              </a:xfrm>
              <a:prstGeom prst="rect">
                <a:avLst/>
              </a:prstGeom>
              <a:noFill/>
            </p:spPr>
          </p:pic>
          <p:sp>
            <p:nvSpPr>
              <p:cNvPr id="41" name="Rectangle 40"/>
              <p:cNvSpPr/>
              <p:nvPr/>
            </p:nvSpPr>
            <p:spPr>
              <a:xfrm>
                <a:off x="3159599" y="4796649"/>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0" name="Connecteur droit avec flèche 19"/>
            <p:cNvCxnSpPr/>
            <p:nvPr/>
          </p:nvCxnSpPr>
          <p:spPr>
            <a:xfrm>
              <a:off x="3124200" y="4302978"/>
              <a:ext cx="0" cy="387759"/>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46" name="Groupe 45"/>
            <p:cNvGrpSpPr/>
            <p:nvPr/>
          </p:nvGrpSpPr>
          <p:grpSpPr>
            <a:xfrm>
              <a:off x="2378089" y="3300527"/>
              <a:ext cx="1061209" cy="1043645"/>
              <a:chOff x="2378089" y="3300527"/>
              <a:chExt cx="1061209" cy="1043645"/>
            </a:xfrm>
          </p:grpSpPr>
          <p:grpSp>
            <p:nvGrpSpPr>
              <p:cNvPr id="19" name="Groupe 21"/>
              <p:cNvGrpSpPr/>
              <p:nvPr/>
            </p:nvGrpSpPr>
            <p:grpSpPr>
              <a:xfrm>
                <a:off x="2526462" y="3300527"/>
                <a:ext cx="912836" cy="900000"/>
                <a:chOff x="995114" y="3371849"/>
                <a:chExt cx="912836" cy="900000"/>
              </a:xfrm>
            </p:grpSpPr>
            <p:pic>
              <p:nvPicPr>
                <p:cNvPr id="38" name="Picture 3" descr="C:\Users\aduval\Downloads\mouse-308756_1280.png"/>
                <p:cNvPicPr>
                  <a:picLocks noChangeAspect="1" noChangeArrowheads="1"/>
                </p:cNvPicPr>
                <p:nvPr/>
              </p:nvPicPr>
              <p:blipFill>
                <a:blip r:embed="rId5"/>
                <a:srcRect/>
                <a:stretch>
                  <a:fillRect/>
                </a:stretch>
              </p:blipFill>
              <p:spPr bwMode="auto">
                <a:xfrm>
                  <a:off x="995114" y="3371849"/>
                  <a:ext cx="912836" cy="900000"/>
                </a:xfrm>
                <a:prstGeom prst="rect">
                  <a:avLst/>
                </a:prstGeom>
                <a:noFill/>
              </p:spPr>
            </p:pic>
            <p:sp>
              <p:nvSpPr>
                <p:cNvPr id="39" name="Rectangle 38"/>
                <p:cNvSpPr/>
                <p:nvPr/>
              </p:nvSpPr>
              <p:spPr>
                <a:xfrm>
                  <a:off x="1592852" y="3588601"/>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1" name="ZoneTexte 20"/>
              <p:cNvSpPr txBox="1"/>
              <p:nvPr/>
            </p:nvSpPr>
            <p:spPr>
              <a:xfrm>
                <a:off x="2378089" y="4067173"/>
                <a:ext cx="595035" cy="276999"/>
              </a:xfrm>
              <a:prstGeom prst="rect">
                <a:avLst/>
              </a:prstGeom>
              <a:noFill/>
            </p:spPr>
            <p:txBody>
              <a:bodyPr wrap="none" rtlCol="0">
                <a:spAutoFit/>
              </a:bodyPr>
              <a:lstStyle/>
              <a:p>
                <a:r>
                  <a:rPr lang="fr-CH" sz="1200" dirty="0">
                    <a:latin typeface="Helvetica" pitchFamily="34" charset="0"/>
                    <a:cs typeface="Helvetica" pitchFamily="34" charset="0"/>
                  </a:rPr>
                  <a:t>MHC</a:t>
                </a:r>
                <a:r>
                  <a:rPr lang="fr-CH" sz="1200" baseline="30000" dirty="0">
                    <a:latin typeface="Helvetica" pitchFamily="34" charset="0"/>
                    <a:cs typeface="Helvetica" pitchFamily="34" charset="0"/>
                  </a:rPr>
                  <a:t>a</a:t>
                </a:r>
              </a:p>
            </p:txBody>
          </p:sp>
        </p:grpSp>
        <p:sp>
          <p:nvSpPr>
            <p:cNvPr id="22" name="ZoneTexte 21"/>
            <p:cNvSpPr txBox="1"/>
            <p:nvPr/>
          </p:nvSpPr>
          <p:spPr>
            <a:xfrm>
              <a:off x="2382310" y="5506455"/>
              <a:ext cx="595035" cy="276999"/>
            </a:xfrm>
            <a:prstGeom prst="rect">
              <a:avLst/>
            </a:prstGeom>
            <a:noFill/>
          </p:spPr>
          <p:txBody>
            <a:bodyPr wrap="none" rtlCol="0">
              <a:spAutoFit/>
            </a:bodyPr>
            <a:lstStyle/>
            <a:p>
              <a:r>
                <a:rPr lang="fr-CH" sz="1200" dirty="0">
                  <a:latin typeface="Helvetica" pitchFamily="34" charset="0"/>
                  <a:cs typeface="Helvetica" pitchFamily="34" charset="0"/>
                </a:rPr>
                <a:t>MHC</a:t>
              </a:r>
              <a:r>
                <a:rPr lang="fr-CH" sz="1200" baseline="30000" dirty="0">
                  <a:latin typeface="Helvetica" pitchFamily="34" charset="0"/>
                  <a:cs typeface="Helvetica" pitchFamily="34" charset="0"/>
                </a:rPr>
                <a:t>b</a:t>
              </a:r>
            </a:p>
          </p:txBody>
        </p:sp>
        <p:sp>
          <p:nvSpPr>
            <p:cNvPr id="37" name="Rectangle 36"/>
            <p:cNvSpPr/>
            <p:nvPr/>
          </p:nvSpPr>
          <p:spPr>
            <a:xfrm>
              <a:off x="4578826" y="4879512"/>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Connecteur droit avec flèche 24"/>
            <p:cNvCxnSpPr/>
            <p:nvPr/>
          </p:nvCxnSpPr>
          <p:spPr>
            <a:xfrm>
              <a:off x="4572002" y="4306940"/>
              <a:ext cx="0" cy="387759"/>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7" name="ZoneTexte 26"/>
            <p:cNvSpPr txBox="1"/>
            <p:nvPr/>
          </p:nvSpPr>
          <p:spPr>
            <a:xfrm>
              <a:off x="3808167" y="5503102"/>
              <a:ext cx="595035" cy="276999"/>
            </a:xfrm>
            <a:prstGeom prst="rect">
              <a:avLst/>
            </a:prstGeom>
            <a:noFill/>
          </p:spPr>
          <p:txBody>
            <a:bodyPr wrap="none" rtlCol="0">
              <a:spAutoFit/>
            </a:bodyPr>
            <a:lstStyle/>
            <a:p>
              <a:r>
                <a:rPr lang="fr-CH" sz="1200" dirty="0">
                  <a:latin typeface="Helvetica" pitchFamily="34" charset="0"/>
                  <a:cs typeface="Helvetica" pitchFamily="34" charset="0"/>
                </a:rPr>
                <a:t>MHC</a:t>
              </a:r>
              <a:r>
                <a:rPr lang="fr-CH" sz="1200" baseline="30000" dirty="0">
                  <a:latin typeface="Helvetica" pitchFamily="34" charset="0"/>
                  <a:cs typeface="Helvetica" pitchFamily="34" charset="0"/>
                </a:rPr>
                <a:t>a</a:t>
              </a:r>
            </a:p>
          </p:txBody>
        </p:sp>
        <p:sp>
          <p:nvSpPr>
            <p:cNvPr id="28" name="Rectangle 27"/>
            <p:cNvSpPr/>
            <p:nvPr/>
          </p:nvSpPr>
          <p:spPr>
            <a:xfrm>
              <a:off x="962025" y="2699146"/>
              <a:ext cx="1409700" cy="59581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300" dirty="0">
                  <a:solidFill>
                    <a:schemeClr val="tx1"/>
                  </a:solidFill>
                  <a:cs typeface="Helvetica" pitchFamily="34" charset="0"/>
                </a:rPr>
                <a:t>Greffe de peau vers receveur </a:t>
              </a:r>
              <a:r>
                <a:rPr lang="fr-CH" sz="1300" dirty="0" err="1">
                  <a:solidFill>
                    <a:schemeClr val="tx1"/>
                  </a:solidFill>
                  <a:cs typeface="Helvetica" pitchFamily="34" charset="0"/>
                </a:rPr>
                <a:t>syngénique</a:t>
              </a:r>
              <a:r>
                <a:rPr lang="fr-CH" sz="1300" dirty="0">
                  <a:solidFill>
                    <a:schemeClr val="tx1"/>
                  </a:solidFill>
                  <a:cs typeface="Helvetica" pitchFamily="34" charset="0"/>
                </a:rPr>
                <a:t> </a:t>
              </a:r>
              <a:endParaRPr lang="en-US" sz="1300" dirty="0">
                <a:solidFill>
                  <a:schemeClr val="tx1"/>
                </a:solidFill>
                <a:cs typeface="Helvetica" pitchFamily="34" charset="0"/>
              </a:endParaRPr>
            </a:p>
          </p:txBody>
        </p:sp>
        <p:sp>
          <p:nvSpPr>
            <p:cNvPr id="29" name="Rectangle 28"/>
            <p:cNvSpPr/>
            <p:nvPr/>
          </p:nvSpPr>
          <p:spPr>
            <a:xfrm>
              <a:off x="984807" y="5802675"/>
              <a:ext cx="1409700" cy="64562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500" dirty="0">
                  <a:solidFill>
                    <a:schemeClr val="tx1"/>
                  </a:solidFill>
                  <a:cs typeface="Helvetica" pitchFamily="34" charset="0"/>
                </a:rPr>
                <a:t>Greffe tolérée</a:t>
              </a:r>
              <a:endParaRPr lang="en-US" sz="1500" dirty="0">
                <a:solidFill>
                  <a:schemeClr val="tx1"/>
                </a:solidFill>
                <a:cs typeface="Helvetica" pitchFamily="34" charset="0"/>
              </a:endParaRPr>
            </a:p>
          </p:txBody>
        </p:sp>
        <p:sp>
          <p:nvSpPr>
            <p:cNvPr id="30" name="Rectangle 29"/>
            <p:cNvSpPr/>
            <p:nvPr/>
          </p:nvSpPr>
          <p:spPr>
            <a:xfrm>
              <a:off x="2414551" y="5802675"/>
              <a:ext cx="1409700" cy="645626"/>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500" dirty="0">
                  <a:solidFill>
                    <a:schemeClr val="tx1"/>
                  </a:solidFill>
                  <a:cs typeface="Helvetica" pitchFamily="34" charset="0"/>
                </a:rPr>
                <a:t>Greffe vite rejetée</a:t>
              </a:r>
              <a:endParaRPr lang="fr-CH" sz="1500" dirty="0">
                <a:solidFill>
                  <a:schemeClr val="tx1"/>
                </a:solidFill>
                <a:cs typeface="Helvetica" pitchFamily="34" charset="0"/>
                <a:sym typeface="Wingdings" pitchFamily="2" charset="2"/>
              </a:endParaRPr>
            </a:p>
            <a:p>
              <a:pPr>
                <a:buFont typeface="Wingdings"/>
                <a:buChar char="è"/>
              </a:pPr>
              <a:r>
                <a:rPr lang="fr-CH" sz="1500" dirty="0">
                  <a:solidFill>
                    <a:schemeClr val="tx1"/>
                  </a:solidFill>
                  <a:cs typeface="Helvetica" pitchFamily="34" charset="0"/>
                  <a:sym typeface="Wingdings" pitchFamily="2" charset="2"/>
                </a:rPr>
                <a:t>Environ 10 j</a:t>
              </a:r>
            </a:p>
          </p:txBody>
        </p:sp>
        <p:sp>
          <p:nvSpPr>
            <p:cNvPr id="31" name="Rectangle 30"/>
            <p:cNvSpPr/>
            <p:nvPr/>
          </p:nvSpPr>
          <p:spPr>
            <a:xfrm>
              <a:off x="2409828" y="2699146"/>
              <a:ext cx="1409700" cy="59581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300" dirty="0">
                  <a:solidFill>
                    <a:schemeClr val="tx1"/>
                  </a:solidFill>
                  <a:cs typeface="Helvetica" pitchFamily="34" charset="0"/>
                </a:rPr>
                <a:t>Greffe de peau vers receveur </a:t>
              </a:r>
              <a:r>
                <a:rPr lang="fr-CH" sz="1300" dirty="0" err="1">
                  <a:solidFill>
                    <a:schemeClr val="tx1"/>
                  </a:solidFill>
                  <a:cs typeface="Helvetica" pitchFamily="34" charset="0"/>
                </a:rPr>
                <a:t>allogénique</a:t>
              </a:r>
              <a:endParaRPr lang="en-US" sz="1300" dirty="0">
                <a:solidFill>
                  <a:schemeClr val="tx1"/>
                </a:solidFill>
                <a:cs typeface="Helvetica" pitchFamily="34" charset="0"/>
              </a:endParaRPr>
            </a:p>
          </p:txBody>
        </p:sp>
        <p:sp>
          <p:nvSpPr>
            <p:cNvPr id="32" name="Rectangle 31"/>
            <p:cNvSpPr/>
            <p:nvPr/>
          </p:nvSpPr>
          <p:spPr>
            <a:xfrm>
              <a:off x="3849679" y="2692593"/>
              <a:ext cx="1409700" cy="595818"/>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200" dirty="0">
                  <a:solidFill>
                    <a:schemeClr val="tx1"/>
                  </a:solidFill>
                  <a:cs typeface="Helvetica" pitchFamily="34" charset="0"/>
                </a:rPr>
                <a:t>Greffe de peau vers receveur antigène-H incompatible</a:t>
              </a:r>
              <a:endParaRPr lang="en-US" sz="1200" dirty="0">
                <a:solidFill>
                  <a:schemeClr val="tx1"/>
                </a:solidFill>
                <a:cs typeface="Helvetica" pitchFamily="34" charset="0"/>
              </a:endParaRPr>
            </a:p>
          </p:txBody>
        </p:sp>
        <p:sp>
          <p:nvSpPr>
            <p:cNvPr id="33" name="Rectangle 32"/>
            <p:cNvSpPr/>
            <p:nvPr/>
          </p:nvSpPr>
          <p:spPr>
            <a:xfrm>
              <a:off x="3842339" y="5807485"/>
              <a:ext cx="1409700" cy="64081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500" dirty="0">
                  <a:solidFill>
                    <a:schemeClr val="tx1"/>
                  </a:solidFill>
                  <a:cs typeface="Helvetica" pitchFamily="34" charset="0"/>
                </a:rPr>
                <a:t>Rejet plus lent</a:t>
              </a:r>
            </a:p>
            <a:p>
              <a:pPr algn="ctr"/>
              <a:endParaRPr lang="fr-CH" sz="1500" dirty="0">
                <a:solidFill>
                  <a:schemeClr val="tx1"/>
                </a:solidFill>
                <a:cs typeface="Helvetica" pitchFamily="34" charset="0"/>
              </a:endParaRPr>
            </a:p>
            <a:p>
              <a:pPr>
                <a:buFont typeface="Wingdings"/>
                <a:buChar char="è"/>
              </a:pPr>
              <a:r>
                <a:rPr lang="fr-CH" sz="1500" dirty="0">
                  <a:solidFill>
                    <a:schemeClr val="tx1"/>
                  </a:solidFill>
                  <a:cs typeface="Helvetica" pitchFamily="34" charset="0"/>
                  <a:sym typeface="Wingdings" pitchFamily="2" charset="2"/>
                </a:rPr>
                <a:t>Environ 60 j</a:t>
              </a:r>
            </a:p>
          </p:txBody>
        </p:sp>
        <p:grpSp>
          <p:nvGrpSpPr>
            <p:cNvPr id="47" name="Groupe 46"/>
            <p:cNvGrpSpPr/>
            <p:nvPr/>
          </p:nvGrpSpPr>
          <p:grpSpPr>
            <a:xfrm>
              <a:off x="3842339" y="3317253"/>
              <a:ext cx="1061209" cy="1043645"/>
              <a:chOff x="2378089" y="3300527"/>
              <a:chExt cx="1061209" cy="1043645"/>
            </a:xfrm>
          </p:grpSpPr>
          <p:grpSp>
            <p:nvGrpSpPr>
              <p:cNvPr id="48" name="Groupe 21"/>
              <p:cNvGrpSpPr/>
              <p:nvPr/>
            </p:nvGrpSpPr>
            <p:grpSpPr>
              <a:xfrm>
                <a:off x="2526462" y="3300527"/>
                <a:ext cx="912836" cy="900000"/>
                <a:chOff x="995114" y="3371849"/>
                <a:chExt cx="912836" cy="900000"/>
              </a:xfrm>
            </p:grpSpPr>
            <p:pic>
              <p:nvPicPr>
                <p:cNvPr id="50" name="Picture 3" descr="C:\Users\aduval\Downloads\mouse-308756_1280.png"/>
                <p:cNvPicPr>
                  <a:picLocks noChangeAspect="1" noChangeArrowheads="1"/>
                </p:cNvPicPr>
                <p:nvPr/>
              </p:nvPicPr>
              <p:blipFill>
                <a:blip r:embed="rId5"/>
                <a:srcRect/>
                <a:stretch>
                  <a:fillRect/>
                </a:stretch>
              </p:blipFill>
              <p:spPr bwMode="auto">
                <a:xfrm>
                  <a:off x="995114" y="3371849"/>
                  <a:ext cx="912836" cy="900000"/>
                </a:xfrm>
                <a:prstGeom prst="rect">
                  <a:avLst/>
                </a:prstGeom>
                <a:noFill/>
              </p:spPr>
            </p:pic>
            <p:sp>
              <p:nvSpPr>
                <p:cNvPr id="51" name="Rectangle 50"/>
                <p:cNvSpPr/>
                <p:nvPr/>
              </p:nvSpPr>
              <p:spPr>
                <a:xfrm>
                  <a:off x="1592852" y="3588601"/>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9" name="ZoneTexte 48"/>
              <p:cNvSpPr txBox="1"/>
              <p:nvPr/>
            </p:nvSpPr>
            <p:spPr>
              <a:xfrm>
                <a:off x="2378089" y="4067173"/>
                <a:ext cx="595035" cy="276999"/>
              </a:xfrm>
              <a:prstGeom prst="rect">
                <a:avLst/>
              </a:prstGeom>
              <a:noFill/>
            </p:spPr>
            <p:txBody>
              <a:bodyPr wrap="none" rtlCol="0">
                <a:spAutoFit/>
              </a:bodyPr>
              <a:lstStyle/>
              <a:p>
                <a:r>
                  <a:rPr lang="fr-CH" sz="1200" dirty="0">
                    <a:latin typeface="Helvetica" pitchFamily="34" charset="0"/>
                    <a:cs typeface="Helvetica" pitchFamily="34" charset="0"/>
                  </a:rPr>
                  <a:t>MHC</a:t>
                </a:r>
                <a:r>
                  <a:rPr lang="fr-CH" sz="1200" baseline="30000" dirty="0">
                    <a:latin typeface="Helvetica" pitchFamily="34" charset="0"/>
                    <a:cs typeface="Helvetica" pitchFamily="34" charset="0"/>
                  </a:rPr>
                  <a:t>a</a:t>
                </a:r>
              </a:p>
            </p:txBody>
          </p:sp>
        </p:grpSp>
      </p:grpSp>
      <p:sp>
        <p:nvSpPr>
          <p:cNvPr id="3" name="Slide Number Placeholder 2"/>
          <p:cNvSpPr>
            <a:spLocks noGrp="1"/>
          </p:cNvSpPr>
          <p:nvPr>
            <p:ph type="sldNum" sz="quarter" idx="2"/>
          </p:nvPr>
        </p:nvSpPr>
        <p:spPr/>
        <p:txBody>
          <a:bodyPr/>
          <a:lstStyle/>
          <a:p>
            <a:fld id="{86CB4B4D-7CA3-9044-876B-883B54F8677D}" type="slidenum">
              <a:rPr lang="en-US" smtClean="0"/>
              <a:pPr/>
              <a:t>13</a:t>
            </a:fld>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2">
            <a:extLst/>
          </a:blip>
          <a:stretch>
            <a:fillRect/>
          </a:stretch>
        </p:blipFill>
        <p:spPr>
          <a:xfrm>
            <a:off x="106331" y="157675"/>
            <a:ext cx="8686799" cy="1259963"/>
          </a:xfrm>
          <a:prstGeom prst="rect">
            <a:avLst/>
          </a:prstGeom>
          <a:effectLst/>
        </p:spPr>
      </p:pic>
      <p:sp>
        <p:nvSpPr>
          <p:cNvPr id="2" name="Titre 1"/>
          <p:cNvSpPr>
            <a:spLocks noGrp="1"/>
          </p:cNvSpPr>
          <p:nvPr>
            <p:ph type="title"/>
          </p:nvPr>
        </p:nvSpPr>
        <p:spPr>
          <a:xfrm>
            <a:off x="457200" y="72610"/>
            <a:ext cx="8229600" cy="1160763"/>
          </a:xfrm>
        </p:spPr>
        <p:txBody>
          <a:bodyPr>
            <a:normAutofit fontScale="90000"/>
          </a:bodyPr>
          <a:lstStyle/>
          <a:p>
            <a:r>
              <a:rPr lang="fr-CH" sz="4000" dirty="0">
                <a:cs typeface="Helvetica" pitchFamily="34" charset="0"/>
              </a:rPr>
              <a:t>Induction de réponse immunitaire contre une greffe</a:t>
            </a:r>
          </a:p>
        </p:txBody>
      </p:sp>
      <p:sp>
        <p:nvSpPr>
          <p:cNvPr id="6" name="Espace réservé du texte 5"/>
          <p:cNvSpPr>
            <a:spLocks noGrp="1"/>
          </p:cNvSpPr>
          <p:nvPr>
            <p:ph type="body" idx="1"/>
          </p:nvPr>
        </p:nvSpPr>
        <p:spPr>
          <a:xfrm>
            <a:off x="290946" y="1417638"/>
            <a:ext cx="8229600" cy="1823921"/>
          </a:xfrm>
        </p:spPr>
        <p:txBody>
          <a:bodyPr>
            <a:normAutofit/>
          </a:bodyPr>
          <a:lstStyle/>
          <a:p>
            <a:pPr algn="just">
              <a:lnSpc>
                <a:spcPts val="2200"/>
              </a:lnSpc>
              <a:spcBef>
                <a:spcPts val="1200"/>
              </a:spcBef>
              <a:buFont typeface="Wingdings" pitchFamily="2" charset="2"/>
              <a:buChar char="Ø"/>
            </a:pPr>
            <a:r>
              <a:rPr lang="fr-CH" sz="2200" dirty="0"/>
              <a:t>Le rejet d’une greffe est principalement provoqué par une réponse immune cellulaire dirigée contre des allo-antigènes (surtout les MHC) exprimés par les cellules du greffon</a:t>
            </a:r>
          </a:p>
          <a:p>
            <a:pPr>
              <a:lnSpc>
                <a:spcPts val="2200"/>
              </a:lnSpc>
              <a:spcBef>
                <a:spcPts val="1200"/>
              </a:spcBef>
              <a:buFont typeface="Wingdings" pitchFamily="2" charset="2"/>
              <a:buChar char="Ø"/>
            </a:pPr>
            <a:r>
              <a:rPr lang="fr-CH" sz="2200" dirty="0"/>
              <a:t>Le processus de rejet peut être divisé en deux phases :</a:t>
            </a:r>
          </a:p>
          <a:p>
            <a:pPr>
              <a:buNone/>
            </a:pPr>
            <a:endParaRPr lang="fr-CH" dirty="0"/>
          </a:p>
        </p:txBody>
      </p:sp>
      <p:grpSp>
        <p:nvGrpSpPr>
          <p:cNvPr id="16" name="Groupe 15"/>
          <p:cNvGrpSpPr/>
          <p:nvPr/>
        </p:nvGrpSpPr>
        <p:grpSpPr>
          <a:xfrm>
            <a:off x="748145" y="2874268"/>
            <a:ext cx="8044985" cy="1358218"/>
            <a:chOff x="748145" y="4275120"/>
            <a:chExt cx="8044985" cy="1358218"/>
          </a:xfrm>
        </p:grpSpPr>
        <p:sp>
          <p:nvSpPr>
            <p:cNvPr id="7" name="ZoneTexte 6"/>
            <p:cNvSpPr txBox="1"/>
            <p:nvPr/>
          </p:nvSpPr>
          <p:spPr>
            <a:xfrm>
              <a:off x="748145" y="4279121"/>
              <a:ext cx="3895107" cy="1354217"/>
            </a:xfrm>
            <a:prstGeom prst="rect">
              <a:avLst/>
            </a:prstGeom>
            <a:solidFill>
              <a:schemeClr val="accent4">
                <a:lumMod val="20000"/>
                <a:lumOff val="80000"/>
              </a:schemeClr>
            </a:solidFill>
          </p:spPr>
          <p:txBody>
            <a:bodyPr wrap="square" rtlCol="0">
              <a:spAutoFit/>
            </a:bodyPr>
            <a:lstStyle/>
            <a:p>
              <a:pPr algn="ctr"/>
              <a:r>
                <a:rPr lang="fr-CH" sz="2200" b="1" dirty="0">
                  <a:solidFill>
                    <a:schemeClr val="accent4"/>
                  </a:solidFill>
                </a:rPr>
                <a:t>Phase de sensibilisation</a:t>
              </a:r>
            </a:p>
            <a:p>
              <a:pPr marL="177800" indent="-177800"/>
              <a:r>
                <a:rPr lang="fr-CH" sz="2000" dirty="0"/>
                <a:t>Reconnaissance des allo-antigènes</a:t>
              </a:r>
            </a:p>
            <a:p>
              <a:pPr marL="177800" indent="-177800"/>
              <a:r>
                <a:rPr lang="fr-CH" sz="2000" dirty="0"/>
                <a:t>Prolifération des lymphocytes spécifiques aux antigènes</a:t>
              </a:r>
            </a:p>
          </p:txBody>
        </p:sp>
        <p:sp>
          <p:nvSpPr>
            <p:cNvPr id="8" name="ZoneTexte 7"/>
            <p:cNvSpPr txBox="1"/>
            <p:nvPr/>
          </p:nvSpPr>
          <p:spPr>
            <a:xfrm>
              <a:off x="5415152" y="4275120"/>
              <a:ext cx="3377978" cy="1354217"/>
            </a:xfrm>
            <a:prstGeom prst="rect">
              <a:avLst/>
            </a:prstGeom>
            <a:solidFill>
              <a:schemeClr val="accent2">
                <a:lumMod val="60000"/>
                <a:lumOff val="40000"/>
              </a:schemeClr>
            </a:solidFill>
          </p:spPr>
          <p:txBody>
            <a:bodyPr wrap="square" rtlCol="0">
              <a:spAutoFit/>
            </a:bodyPr>
            <a:lstStyle/>
            <a:p>
              <a:pPr algn="ctr"/>
              <a:r>
                <a:rPr lang="fr-CH" sz="2200" b="1" dirty="0">
                  <a:solidFill>
                    <a:srgbClr val="C00000"/>
                  </a:solidFill>
                </a:rPr>
                <a:t>Phase effectrice </a:t>
              </a:r>
            </a:p>
            <a:p>
              <a:pPr marL="177800" indent="-177800"/>
              <a:r>
                <a:rPr lang="fr-CH" sz="2000" dirty="0"/>
                <a:t>Destruction du greffon par le système immunitaire</a:t>
              </a:r>
            </a:p>
            <a:p>
              <a:pPr marL="177800" indent="-177800"/>
              <a:endParaRPr lang="fr-CH" sz="2000" dirty="0"/>
            </a:p>
          </p:txBody>
        </p:sp>
        <p:cxnSp>
          <p:nvCxnSpPr>
            <p:cNvPr id="10" name="Connecteur droit avec flèche 9"/>
            <p:cNvCxnSpPr/>
            <p:nvPr/>
          </p:nvCxnSpPr>
          <p:spPr>
            <a:xfrm>
              <a:off x="4684814" y="4892634"/>
              <a:ext cx="581890" cy="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7" name="Espace réservé du texte 5"/>
          <p:cNvSpPr txBox="1">
            <a:spLocks/>
          </p:cNvSpPr>
          <p:nvPr/>
        </p:nvSpPr>
        <p:spPr>
          <a:xfrm>
            <a:off x="302821" y="4659986"/>
            <a:ext cx="8229600" cy="2025817"/>
          </a:xfrm>
          <a:prstGeom prst="rect">
            <a:avLst/>
          </a:prstGeom>
        </p:spPr>
        <p:txBody>
          <a:bodyPr vert="horz" lIns="91440" tIns="45720" rIns="91440" bIns="45720" rtlCol="0">
            <a:normAutofit fontScale="77500" lnSpcReduction="20000"/>
          </a:bodyPr>
          <a:lstStyle/>
          <a:p>
            <a:pPr marL="342900" marR="0" lvl="0" indent="-342900" algn="just" defTabSz="457200" rtl="0" eaLnBrk="1" fontAlgn="auto" latinLnBrk="0" hangingPunct="1">
              <a:lnSpc>
                <a:spcPts val="2200"/>
              </a:lnSpc>
              <a:spcAft>
                <a:spcPts val="0"/>
              </a:spcAft>
              <a:buClrTx/>
              <a:buSzTx/>
              <a:buFont typeface="Wingdings" pitchFamily="2" charset="2"/>
              <a:buChar char="Ø"/>
              <a:tabLst/>
              <a:defRPr/>
            </a:pPr>
            <a:r>
              <a:rPr kumimoji="0" lang="fr-CH" sz="2800" b="0" i="0" u="none" strike="noStrike" kern="1200" cap="none" spc="0" normalizeH="0" baseline="0" noProof="0" dirty="0">
                <a:ln>
                  <a:noFill/>
                </a:ln>
                <a:solidFill>
                  <a:schemeClr val="tx1"/>
                </a:solidFill>
                <a:effectLst/>
                <a:uLnTx/>
                <a:uFillTx/>
                <a:latin typeface="+mn-lt"/>
                <a:ea typeface="+mn-ea"/>
                <a:cs typeface="+mn-cs"/>
              </a:rPr>
              <a:t>La reconnaissance d’allo-antigènes provoque une activation</a:t>
            </a:r>
            <a:r>
              <a:rPr kumimoji="0" lang="fr-CH" sz="2800" b="0" i="0" u="none" strike="noStrike" kern="1200" cap="none" spc="0" normalizeH="0" noProof="0" dirty="0">
                <a:ln>
                  <a:noFill/>
                </a:ln>
                <a:solidFill>
                  <a:schemeClr val="tx1"/>
                </a:solidFill>
                <a:effectLst/>
                <a:uLnTx/>
                <a:uFillTx/>
                <a:latin typeface="+mn-lt"/>
                <a:ea typeface="+mn-ea"/>
                <a:cs typeface="+mn-cs"/>
              </a:rPr>
              <a:t> des lymphocytes T (LT) exceptionnellement puissante :</a:t>
            </a:r>
          </a:p>
          <a:p>
            <a:pPr marL="628650" marR="0" lvl="0" indent="-177800" algn="just" defTabSz="457200" rtl="0" eaLnBrk="1" fontAlgn="auto" latinLnBrk="0" hangingPunct="1">
              <a:lnSpc>
                <a:spcPts val="1800"/>
              </a:lnSpc>
              <a:spcBef>
                <a:spcPts val="600"/>
              </a:spcBef>
              <a:spcAft>
                <a:spcPts val="0"/>
              </a:spcAft>
              <a:buClrTx/>
              <a:buSzTx/>
              <a:buFont typeface="Courier New" pitchFamily="49" charset="0"/>
              <a:buChar char="o"/>
              <a:tabLst/>
              <a:defRPr/>
            </a:pPr>
            <a:r>
              <a:rPr kumimoji="0" lang="fr-CH" sz="2300" b="0" i="0" u="none" strike="noStrike" kern="1200" cap="none" spc="0" normalizeH="0" baseline="0" noProof="0" dirty="0">
                <a:ln>
                  <a:noFill/>
                </a:ln>
                <a:solidFill>
                  <a:schemeClr val="tx1"/>
                </a:solidFill>
                <a:effectLst/>
                <a:uLnTx/>
                <a:uFillTx/>
                <a:latin typeface="+mn-lt"/>
                <a:ea typeface="+mn-ea"/>
                <a:cs typeface="+mn-cs"/>
              </a:rPr>
              <a:t>Plusieurs clones de LT peuvent reconnaître le même MHC allogène</a:t>
            </a:r>
          </a:p>
          <a:p>
            <a:pPr marL="628650" marR="0" lvl="0" indent="-177800" algn="just" defTabSz="457200" rtl="0" eaLnBrk="1" fontAlgn="auto" latinLnBrk="0" hangingPunct="1">
              <a:lnSpc>
                <a:spcPts val="1800"/>
              </a:lnSpc>
              <a:spcBef>
                <a:spcPts val="600"/>
              </a:spcBef>
              <a:spcAft>
                <a:spcPts val="0"/>
              </a:spcAft>
              <a:buClrTx/>
              <a:buSzTx/>
              <a:buFont typeface="Courier New" pitchFamily="49" charset="0"/>
              <a:buChar char="o"/>
              <a:tabLst/>
              <a:defRPr/>
            </a:pPr>
            <a:r>
              <a:rPr lang="fr-CH" sz="2300" dirty="0"/>
              <a:t>Un même greffon exprime plusieurs MHC, qui peuvent chacun être reconnu</a:t>
            </a:r>
          </a:p>
          <a:p>
            <a:pPr marL="628650" indent="-177800" algn="just">
              <a:lnSpc>
                <a:spcPts val="1800"/>
              </a:lnSpc>
              <a:spcBef>
                <a:spcPts val="600"/>
              </a:spcBef>
              <a:buFont typeface="Courier New" pitchFamily="49" charset="0"/>
              <a:buChar char="o"/>
            </a:pPr>
            <a:r>
              <a:rPr lang="fr-CH" sz="2300" dirty="0">
                <a:sym typeface="Wingdings" pitchFamily="2" charset="2"/>
              </a:rPr>
              <a:t>Entre 0.1-1% de tous les LT peuvent s’activer en présence d’une allogreffe, alors que seuls 0.0001-0.001% des LT s’activent en présence d’un antigène étranger normal</a:t>
            </a:r>
            <a:endParaRPr kumimoji="0" lang="fr-CH" sz="23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fr-CH"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2"/>
          </p:nvPr>
        </p:nvSpPr>
        <p:spPr/>
        <p:txBody>
          <a:bodyPr/>
          <a:lstStyle/>
          <a:p>
            <a:fld id="{86CB4B4D-7CA3-9044-876B-883B54F8677D}" type="slidenum">
              <a:rPr lang="en-US" smtClean="0"/>
              <a:pPr/>
              <a:t>14</a:t>
            </a:fld>
            <a:endParaRPr 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3">
            <a:extLst/>
          </a:blip>
          <a:stretch>
            <a:fillRect/>
          </a:stretch>
        </p:blipFill>
        <p:spPr>
          <a:xfrm>
            <a:off x="106331" y="157676"/>
            <a:ext cx="8686799" cy="922979"/>
          </a:xfrm>
          <a:prstGeom prst="rect">
            <a:avLst/>
          </a:prstGeom>
          <a:effectLst/>
        </p:spPr>
      </p:pic>
      <p:sp>
        <p:nvSpPr>
          <p:cNvPr id="2" name="Titre 1"/>
          <p:cNvSpPr>
            <a:spLocks noGrp="1"/>
          </p:cNvSpPr>
          <p:nvPr>
            <p:ph type="title"/>
          </p:nvPr>
        </p:nvSpPr>
        <p:spPr>
          <a:xfrm>
            <a:off x="457200" y="-81765"/>
            <a:ext cx="8229600" cy="1160763"/>
          </a:xfrm>
        </p:spPr>
        <p:txBody>
          <a:bodyPr>
            <a:normAutofit/>
          </a:bodyPr>
          <a:lstStyle/>
          <a:p>
            <a:r>
              <a:rPr lang="fr-CH" sz="4000" dirty="0">
                <a:solidFill>
                  <a:schemeClr val="accent4"/>
                </a:solidFill>
                <a:cs typeface="Helvetica" pitchFamily="34" charset="0"/>
              </a:rPr>
              <a:t>Sensibilisation (I) - directe</a:t>
            </a:r>
          </a:p>
        </p:txBody>
      </p:sp>
      <p:sp>
        <p:nvSpPr>
          <p:cNvPr id="6" name="Espace réservé du texte 2"/>
          <p:cNvSpPr>
            <a:spLocks noGrp="1"/>
          </p:cNvSpPr>
          <p:nvPr>
            <p:ph type="body" idx="1"/>
          </p:nvPr>
        </p:nvSpPr>
        <p:spPr>
          <a:xfrm>
            <a:off x="255181" y="1031497"/>
            <a:ext cx="8431619" cy="1818581"/>
          </a:xfrm>
        </p:spPr>
        <p:txBody>
          <a:bodyPr>
            <a:noAutofit/>
          </a:bodyPr>
          <a:lstStyle/>
          <a:p>
            <a:pPr marL="0" indent="0" algn="just">
              <a:lnSpc>
                <a:spcPts val="2200"/>
              </a:lnSpc>
              <a:spcBef>
                <a:spcPts val="1200"/>
              </a:spcBef>
              <a:buNone/>
            </a:pPr>
            <a:r>
              <a:rPr lang="fr-CH" sz="2200" dirty="0">
                <a:cs typeface="Helvetica" pitchFamily="34" charset="0"/>
              </a:rPr>
              <a:t>Les lymphocytes T peuvent reconnaître les CMH </a:t>
            </a:r>
            <a:r>
              <a:rPr lang="fr-CH" sz="2200" dirty="0" err="1">
                <a:cs typeface="Helvetica" pitchFamily="34" charset="0"/>
              </a:rPr>
              <a:t>allogéniques</a:t>
            </a:r>
            <a:r>
              <a:rPr lang="fr-CH" sz="2200" dirty="0">
                <a:cs typeface="Helvetica" pitchFamily="34" charset="0"/>
              </a:rPr>
              <a:t> via deux mécanismes distincts:</a:t>
            </a:r>
          </a:p>
          <a:p>
            <a:pPr marL="514350" indent="-514350" algn="just">
              <a:lnSpc>
                <a:spcPts val="2200"/>
              </a:lnSpc>
              <a:spcBef>
                <a:spcPts val="1200"/>
              </a:spcBef>
              <a:buAutoNum type="arabicPeriod"/>
            </a:pPr>
            <a:r>
              <a:rPr lang="fr-CH" sz="2600" b="1" dirty="0">
                <a:cs typeface="Helvetica" pitchFamily="34" charset="0"/>
              </a:rPr>
              <a:t>Alloreconnaissance directe : </a:t>
            </a:r>
            <a:r>
              <a:rPr lang="fr-CH" sz="2200" dirty="0">
                <a:cs typeface="Helvetica" pitchFamily="34" charset="0"/>
              </a:rPr>
              <a:t>les lymphocytes T (LT) du receveur reconnaissent les antigènes allogéniques du donneur présentés sur une cellule présentatrice d’antigènes (CPA) </a:t>
            </a:r>
            <a:r>
              <a:rPr lang="fr-CH" sz="2200" i="1" dirty="0">
                <a:cs typeface="Helvetica" pitchFamily="34" charset="0"/>
              </a:rPr>
              <a:t>du donneur</a:t>
            </a:r>
            <a:endParaRPr lang="fr-CH" sz="2200" dirty="0">
              <a:cs typeface="Helvetica" pitchFamily="34" charset="0"/>
            </a:endParaRPr>
          </a:p>
        </p:txBody>
      </p:sp>
      <p:sp>
        <p:nvSpPr>
          <p:cNvPr id="3" name="Slide Number Placeholder 2"/>
          <p:cNvSpPr>
            <a:spLocks noGrp="1"/>
          </p:cNvSpPr>
          <p:nvPr>
            <p:ph type="sldNum" sz="quarter" idx="2"/>
          </p:nvPr>
        </p:nvSpPr>
        <p:spPr/>
        <p:txBody>
          <a:bodyPr/>
          <a:lstStyle/>
          <a:p>
            <a:fld id="{86CB4B4D-7CA3-9044-876B-883B54F8677D}" type="slidenum">
              <a:rPr lang="en-US" smtClean="0"/>
              <a:pPr/>
              <a:t>15</a:t>
            </a:fld>
            <a:endParaRPr lang="en-US"/>
          </a:p>
        </p:txBody>
      </p:sp>
      <p:sp>
        <p:nvSpPr>
          <p:cNvPr id="10" name="Rectangle 9"/>
          <p:cNvSpPr/>
          <p:nvPr/>
        </p:nvSpPr>
        <p:spPr>
          <a:xfrm>
            <a:off x="473075" y="5458526"/>
            <a:ext cx="8229600" cy="4308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4500" indent="-444500" algn="just"/>
            <a:r>
              <a:rPr lang="fr-CH" sz="2200" dirty="0">
                <a:cs typeface="Helvetica" pitchFamily="34" charset="0"/>
                <a:sym typeface="Wingdings" pitchFamily="2" charset="2"/>
              </a:rPr>
              <a:t> Les LT activés peuvent reconnaître et tuer les cellules du greffon </a:t>
            </a:r>
            <a:endParaRPr lang="fr-CH" sz="2200" dirty="0">
              <a:cs typeface="Helvetica" pitchFamily="34" charset="0"/>
            </a:endParaRPr>
          </a:p>
        </p:txBody>
      </p:sp>
      <p:grpSp>
        <p:nvGrpSpPr>
          <p:cNvPr id="13" name="Group 12"/>
          <p:cNvGrpSpPr/>
          <p:nvPr/>
        </p:nvGrpSpPr>
        <p:grpSpPr>
          <a:xfrm>
            <a:off x="2062278" y="2720387"/>
            <a:ext cx="4761400" cy="3217560"/>
            <a:chOff x="1506653" y="2720387"/>
            <a:chExt cx="4761400" cy="321756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653" y="2725476"/>
              <a:ext cx="4590661" cy="3212471"/>
            </a:xfrm>
            <a:prstGeom prst="rect">
              <a:avLst/>
            </a:prstGeom>
          </p:spPr>
        </p:pic>
        <p:sp>
          <p:nvSpPr>
            <p:cNvPr id="15" name="TextBox 14"/>
            <p:cNvSpPr txBox="1"/>
            <p:nvPr/>
          </p:nvSpPr>
          <p:spPr>
            <a:xfrm>
              <a:off x="4563124" y="3454179"/>
              <a:ext cx="482824" cy="307777"/>
            </a:xfrm>
            <a:prstGeom prst="rect">
              <a:avLst/>
            </a:prstGeom>
            <a:noFill/>
          </p:spPr>
          <p:txBody>
            <a:bodyPr wrap="none" rtlCol="0">
              <a:spAutoFit/>
            </a:bodyPr>
            <a:lstStyle/>
            <a:p>
              <a:r>
                <a:rPr lang="en-US" sz="1400" dirty="0"/>
                <a:t>CD8</a:t>
              </a:r>
            </a:p>
          </p:txBody>
        </p:sp>
        <p:sp>
          <p:nvSpPr>
            <p:cNvPr id="16" name="TextBox 15"/>
            <p:cNvSpPr txBox="1"/>
            <p:nvPr/>
          </p:nvSpPr>
          <p:spPr>
            <a:xfrm>
              <a:off x="4721543" y="4729725"/>
              <a:ext cx="482824" cy="307777"/>
            </a:xfrm>
            <a:prstGeom prst="rect">
              <a:avLst/>
            </a:prstGeom>
            <a:noFill/>
          </p:spPr>
          <p:txBody>
            <a:bodyPr wrap="square" rtlCol="0">
              <a:spAutoFit/>
            </a:bodyPr>
            <a:lstStyle/>
            <a:p>
              <a:r>
                <a:rPr lang="en-US" sz="1400" dirty="0"/>
                <a:t>CD4</a:t>
              </a:r>
            </a:p>
          </p:txBody>
        </p:sp>
        <p:sp>
          <p:nvSpPr>
            <p:cNvPr id="17" name="TextBox 16"/>
            <p:cNvSpPr txBox="1"/>
            <p:nvPr/>
          </p:nvSpPr>
          <p:spPr>
            <a:xfrm>
              <a:off x="3455535" y="2720387"/>
              <a:ext cx="2812518" cy="523220"/>
            </a:xfrm>
            <a:prstGeom prst="rect">
              <a:avLst/>
            </a:prstGeom>
            <a:noFill/>
          </p:spPr>
          <p:txBody>
            <a:bodyPr wrap="square" rtlCol="0">
              <a:spAutoFit/>
            </a:bodyPr>
            <a:lstStyle/>
            <a:p>
              <a:pPr algn="ctr"/>
              <a:r>
                <a:rPr lang="fr-FR" sz="1400" b="1"/>
                <a:t>LT alloréactif du receveur</a:t>
              </a:r>
            </a:p>
            <a:p>
              <a:pPr algn="ctr"/>
              <a:r>
                <a:rPr lang="fr-FR" sz="1400" b="1"/>
                <a:t>T cells</a:t>
              </a:r>
            </a:p>
          </p:txBody>
        </p:sp>
        <p:sp>
          <p:nvSpPr>
            <p:cNvPr id="18" name="TextBox 17"/>
            <p:cNvSpPr txBox="1"/>
            <p:nvPr/>
          </p:nvSpPr>
          <p:spPr>
            <a:xfrm>
              <a:off x="2222500" y="2743310"/>
              <a:ext cx="1498787" cy="307777"/>
            </a:xfrm>
            <a:prstGeom prst="rect">
              <a:avLst/>
            </a:prstGeom>
            <a:noFill/>
          </p:spPr>
          <p:txBody>
            <a:bodyPr wrap="square" rtlCol="0">
              <a:spAutoFit/>
            </a:bodyPr>
            <a:lstStyle/>
            <a:p>
              <a:pPr algn="ctr"/>
              <a:r>
                <a:rPr lang="fr-FR" sz="1400" b="1"/>
                <a:t>CPA du donneur</a:t>
              </a:r>
            </a:p>
          </p:txBody>
        </p:sp>
        <p:sp>
          <p:nvSpPr>
            <p:cNvPr id="19" name="TextBox 18"/>
            <p:cNvSpPr txBox="1"/>
            <p:nvPr/>
          </p:nvSpPr>
          <p:spPr>
            <a:xfrm>
              <a:off x="1506653" y="3306841"/>
              <a:ext cx="1055616" cy="430887"/>
            </a:xfrm>
            <a:prstGeom prst="rect">
              <a:avLst/>
            </a:prstGeom>
            <a:noFill/>
          </p:spPr>
          <p:txBody>
            <a:bodyPr wrap="square" rtlCol="0">
              <a:spAutoFit/>
            </a:bodyPr>
            <a:lstStyle/>
            <a:p>
              <a:pPr algn="ctr"/>
              <a:r>
                <a:rPr lang="fr-FR" sz="1100"/>
                <a:t>MHCII du donneur</a:t>
              </a:r>
            </a:p>
          </p:txBody>
        </p:sp>
        <p:sp>
          <p:nvSpPr>
            <p:cNvPr id="20" name="TextBox 19"/>
            <p:cNvSpPr txBox="1"/>
            <p:nvPr/>
          </p:nvSpPr>
          <p:spPr>
            <a:xfrm>
              <a:off x="1570153" y="4480040"/>
              <a:ext cx="998364" cy="430887"/>
            </a:xfrm>
            <a:prstGeom prst="rect">
              <a:avLst/>
            </a:prstGeom>
            <a:noFill/>
          </p:spPr>
          <p:txBody>
            <a:bodyPr wrap="square" rtlCol="0">
              <a:spAutoFit/>
            </a:bodyPr>
            <a:lstStyle/>
            <a:p>
              <a:pPr algn="ctr"/>
              <a:r>
                <a:rPr lang="fr-FR" sz="1100"/>
                <a:t>MHCI du donneur</a:t>
              </a:r>
            </a:p>
          </p:txBody>
        </p:sp>
        <p:sp>
          <p:nvSpPr>
            <p:cNvPr id="21" name="TextBox 20"/>
            <p:cNvSpPr txBox="1"/>
            <p:nvPr/>
          </p:nvSpPr>
          <p:spPr>
            <a:xfrm>
              <a:off x="4233297" y="4868168"/>
              <a:ext cx="734302" cy="261610"/>
            </a:xfrm>
            <a:prstGeom prst="rect">
              <a:avLst/>
            </a:prstGeom>
            <a:noFill/>
          </p:spPr>
          <p:txBody>
            <a:bodyPr wrap="square" rtlCol="0">
              <a:spAutoFit/>
            </a:bodyPr>
            <a:lstStyle/>
            <a:p>
              <a:r>
                <a:rPr lang="en-US" sz="1100" dirty="0"/>
                <a:t>CD28</a:t>
              </a:r>
            </a:p>
          </p:txBody>
        </p:sp>
        <p:sp>
          <p:nvSpPr>
            <p:cNvPr id="22" name="TextBox 21"/>
            <p:cNvSpPr txBox="1"/>
            <p:nvPr/>
          </p:nvSpPr>
          <p:spPr>
            <a:xfrm>
              <a:off x="3625965" y="4775892"/>
              <a:ext cx="687744" cy="261610"/>
            </a:xfrm>
            <a:prstGeom prst="rect">
              <a:avLst/>
            </a:prstGeom>
            <a:noFill/>
          </p:spPr>
          <p:txBody>
            <a:bodyPr wrap="square" rtlCol="0">
              <a:spAutoFit/>
            </a:bodyPr>
            <a:lstStyle/>
            <a:p>
              <a:r>
                <a:rPr lang="en-US" sz="1100" dirty="0"/>
                <a:t>CD80/86</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13607" y="1548011"/>
            <a:ext cx="8715189" cy="4139325"/>
            <a:chOff x="413607" y="1548011"/>
            <a:chExt cx="8715189" cy="413932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29" y="1548011"/>
              <a:ext cx="5915147" cy="4139325"/>
            </a:xfrm>
            <a:prstGeom prst="rect">
              <a:avLst/>
            </a:prstGeom>
          </p:spPr>
        </p:pic>
        <p:sp>
          <p:nvSpPr>
            <p:cNvPr id="13" name="TextBox 12"/>
            <p:cNvSpPr txBox="1"/>
            <p:nvPr/>
          </p:nvSpPr>
          <p:spPr>
            <a:xfrm>
              <a:off x="413607" y="2995610"/>
              <a:ext cx="1256307" cy="261610"/>
            </a:xfrm>
            <a:prstGeom prst="rect">
              <a:avLst/>
            </a:prstGeom>
            <a:noFill/>
          </p:spPr>
          <p:txBody>
            <a:bodyPr wrap="square" rtlCol="0">
              <a:spAutoFit/>
            </a:bodyPr>
            <a:lstStyle/>
            <a:p>
              <a:r>
                <a:rPr lang="fr-FR" sz="1100"/>
                <a:t>MHCII du donneur</a:t>
              </a:r>
            </a:p>
          </p:txBody>
        </p:sp>
        <p:sp>
          <p:nvSpPr>
            <p:cNvPr id="14" name="TextBox 13"/>
            <p:cNvSpPr txBox="1"/>
            <p:nvPr/>
          </p:nvSpPr>
          <p:spPr>
            <a:xfrm>
              <a:off x="585910" y="4099315"/>
              <a:ext cx="1255558" cy="261610"/>
            </a:xfrm>
            <a:prstGeom prst="rect">
              <a:avLst/>
            </a:prstGeom>
            <a:noFill/>
          </p:spPr>
          <p:txBody>
            <a:bodyPr wrap="square" rtlCol="0">
              <a:spAutoFit/>
            </a:bodyPr>
            <a:lstStyle/>
            <a:p>
              <a:r>
                <a:rPr lang="fr-FR" sz="1100"/>
                <a:t>MHCI du donneur</a:t>
              </a:r>
            </a:p>
          </p:txBody>
        </p:sp>
        <p:sp>
          <p:nvSpPr>
            <p:cNvPr id="15" name="TextBox 14"/>
            <p:cNvSpPr txBox="1"/>
            <p:nvPr/>
          </p:nvSpPr>
          <p:spPr>
            <a:xfrm>
              <a:off x="1556529" y="4543502"/>
              <a:ext cx="2263406" cy="523220"/>
            </a:xfrm>
            <a:prstGeom prst="rect">
              <a:avLst/>
            </a:prstGeom>
            <a:noFill/>
          </p:spPr>
          <p:txBody>
            <a:bodyPr wrap="square" rtlCol="0">
              <a:spAutoFit/>
            </a:bodyPr>
            <a:lstStyle/>
            <a:p>
              <a:pPr algn="ctr"/>
              <a:r>
                <a:rPr lang="fr-FR" sz="1400" b="1" dirty="0"/>
                <a:t>Cellule mourante du donneur dans le greffon</a:t>
              </a:r>
            </a:p>
          </p:txBody>
        </p:sp>
        <p:sp>
          <p:nvSpPr>
            <p:cNvPr id="16" name="TextBox 15"/>
            <p:cNvSpPr txBox="1"/>
            <p:nvPr/>
          </p:nvSpPr>
          <p:spPr>
            <a:xfrm>
              <a:off x="4308827" y="2576859"/>
              <a:ext cx="1180283" cy="430887"/>
            </a:xfrm>
            <a:prstGeom prst="rect">
              <a:avLst/>
            </a:prstGeom>
            <a:noFill/>
          </p:spPr>
          <p:txBody>
            <a:bodyPr wrap="square" rtlCol="0">
              <a:spAutoFit/>
            </a:bodyPr>
            <a:lstStyle/>
            <a:p>
              <a:r>
                <a:rPr lang="fr-FR" sz="1100"/>
                <a:t>Corps</a:t>
              </a:r>
            </a:p>
            <a:p>
              <a:r>
                <a:rPr lang="fr-FR" sz="1100"/>
                <a:t>apoptotique</a:t>
              </a:r>
            </a:p>
          </p:txBody>
        </p:sp>
        <p:sp>
          <p:nvSpPr>
            <p:cNvPr id="17" name="TextBox 16"/>
            <p:cNvSpPr txBox="1"/>
            <p:nvPr/>
          </p:nvSpPr>
          <p:spPr>
            <a:xfrm>
              <a:off x="4601984" y="4543502"/>
              <a:ext cx="2263406" cy="523220"/>
            </a:xfrm>
            <a:prstGeom prst="rect">
              <a:avLst/>
            </a:prstGeom>
            <a:noFill/>
          </p:spPr>
          <p:txBody>
            <a:bodyPr wrap="square" rtlCol="0">
              <a:spAutoFit/>
            </a:bodyPr>
            <a:lstStyle/>
            <a:p>
              <a:pPr algn="ctr"/>
              <a:r>
                <a:rPr lang="fr-FR" sz="1400" b="1" dirty="0"/>
                <a:t>Cellule dendritique du receveur</a:t>
              </a:r>
            </a:p>
          </p:txBody>
        </p:sp>
        <p:sp>
          <p:nvSpPr>
            <p:cNvPr id="18" name="TextBox 17"/>
            <p:cNvSpPr txBox="1"/>
            <p:nvPr/>
          </p:nvSpPr>
          <p:spPr>
            <a:xfrm>
              <a:off x="7249438" y="2512397"/>
              <a:ext cx="1437362" cy="738664"/>
            </a:xfrm>
            <a:prstGeom prst="rect">
              <a:avLst/>
            </a:prstGeom>
            <a:noFill/>
          </p:spPr>
          <p:txBody>
            <a:bodyPr wrap="square" rtlCol="0">
              <a:spAutoFit/>
            </a:bodyPr>
            <a:lstStyle/>
            <a:p>
              <a:r>
                <a:rPr lang="fr-FR" sz="1400" b="1"/>
                <a:t>LT du receveur spécifique pour ce peptide</a:t>
              </a:r>
            </a:p>
          </p:txBody>
        </p:sp>
        <p:sp>
          <p:nvSpPr>
            <p:cNvPr id="19" name="TextBox 18"/>
            <p:cNvSpPr txBox="1"/>
            <p:nvPr/>
          </p:nvSpPr>
          <p:spPr>
            <a:xfrm>
              <a:off x="6027050" y="2293733"/>
              <a:ext cx="1659822" cy="261610"/>
            </a:xfrm>
            <a:prstGeom prst="rect">
              <a:avLst/>
            </a:prstGeom>
            <a:noFill/>
          </p:spPr>
          <p:txBody>
            <a:bodyPr wrap="square" rtlCol="0">
              <a:spAutoFit/>
            </a:bodyPr>
            <a:lstStyle/>
            <a:p>
              <a:r>
                <a:rPr lang="fr-FR" sz="1100"/>
                <a:t>MHCII du receveur</a:t>
              </a:r>
            </a:p>
          </p:txBody>
        </p:sp>
        <p:grpSp>
          <p:nvGrpSpPr>
            <p:cNvPr id="20" name="Group 19"/>
            <p:cNvGrpSpPr/>
            <p:nvPr/>
          </p:nvGrpSpPr>
          <p:grpSpPr>
            <a:xfrm>
              <a:off x="5761616" y="2447622"/>
              <a:ext cx="291304" cy="571060"/>
              <a:chOff x="5643642" y="1794935"/>
              <a:chExt cx="377354" cy="1054527"/>
            </a:xfrm>
          </p:grpSpPr>
          <p:cxnSp>
            <p:nvCxnSpPr>
              <p:cNvPr id="33" name="Straight Connector 32"/>
              <p:cNvCxnSpPr/>
              <p:nvPr/>
            </p:nvCxnSpPr>
            <p:spPr>
              <a:xfrm flipH="1">
                <a:off x="5649713" y="1794935"/>
                <a:ext cx="371283" cy="0"/>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643642" y="1794936"/>
                <a:ext cx="0" cy="1054526"/>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rot="10800000" flipH="1">
              <a:off x="5758230" y="3870992"/>
              <a:ext cx="1137158" cy="351949"/>
              <a:chOff x="5042676" y="4166724"/>
              <a:chExt cx="240036" cy="919358"/>
            </a:xfrm>
          </p:grpSpPr>
          <p:cxnSp>
            <p:nvCxnSpPr>
              <p:cNvPr id="31" name="Straight Connector 30"/>
              <p:cNvCxnSpPr/>
              <p:nvPr/>
            </p:nvCxnSpPr>
            <p:spPr>
              <a:xfrm flipH="1" flipV="1">
                <a:off x="5043391" y="4168786"/>
                <a:ext cx="239321" cy="46"/>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042676" y="4166724"/>
                <a:ext cx="0" cy="919358"/>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6865390" y="4112615"/>
              <a:ext cx="2263406" cy="430887"/>
            </a:xfrm>
            <a:prstGeom prst="rect">
              <a:avLst/>
            </a:prstGeom>
            <a:noFill/>
          </p:spPr>
          <p:txBody>
            <a:bodyPr wrap="square" rtlCol="0">
              <a:spAutoFit/>
            </a:bodyPr>
            <a:lstStyle/>
            <a:p>
              <a:r>
                <a:rPr lang="fr-FR" sz="1100"/>
                <a:t>Peptides dérivés de molécules MHC du donneur</a:t>
              </a:r>
            </a:p>
          </p:txBody>
        </p:sp>
        <p:grpSp>
          <p:nvGrpSpPr>
            <p:cNvPr id="23" name="Group 22"/>
            <p:cNvGrpSpPr/>
            <p:nvPr/>
          </p:nvGrpSpPr>
          <p:grpSpPr>
            <a:xfrm flipH="1">
              <a:off x="6752079" y="3256804"/>
              <a:ext cx="286617" cy="855811"/>
              <a:chOff x="5639843" y="1794935"/>
              <a:chExt cx="371282" cy="1054527"/>
            </a:xfrm>
          </p:grpSpPr>
          <p:cxnSp>
            <p:nvCxnSpPr>
              <p:cNvPr id="29" name="Straight Connector 28"/>
              <p:cNvCxnSpPr/>
              <p:nvPr/>
            </p:nvCxnSpPr>
            <p:spPr>
              <a:xfrm flipH="1">
                <a:off x="5639843" y="1794935"/>
                <a:ext cx="371282" cy="0"/>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643642" y="1794936"/>
                <a:ext cx="0" cy="1054526"/>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cxnSp>
          <p:nvCxnSpPr>
            <p:cNvPr id="24" name="Straight Connector 23"/>
            <p:cNvCxnSpPr/>
            <p:nvPr/>
          </p:nvCxnSpPr>
          <p:spPr>
            <a:xfrm rot="10800000" flipV="1">
              <a:off x="495935" y="3196153"/>
              <a:ext cx="1133771" cy="25"/>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flipV="1">
              <a:off x="668238" y="4304922"/>
              <a:ext cx="1133771" cy="25"/>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4076712" y="2727303"/>
              <a:ext cx="291304" cy="571060"/>
              <a:chOff x="5643642" y="1794935"/>
              <a:chExt cx="377354" cy="1054527"/>
            </a:xfrm>
          </p:grpSpPr>
          <p:cxnSp>
            <p:nvCxnSpPr>
              <p:cNvPr id="27" name="Straight Connector 26"/>
              <p:cNvCxnSpPr/>
              <p:nvPr/>
            </p:nvCxnSpPr>
            <p:spPr>
              <a:xfrm flipH="1">
                <a:off x="5649713" y="1794935"/>
                <a:ext cx="371283" cy="0"/>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5643642" y="1794936"/>
                <a:ext cx="0" cy="1054526"/>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grpSp>
      <p:pic>
        <p:nvPicPr>
          <p:cNvPr id="5" name="Picture 202"/>
          <p:cNvPicPr>
            <a:picLocks/>
          </p:cNvPicPr>
          <p:nvPr/>
        </p:nvPicPr>
        <p:blipFill>
          <a:blip r:embed="rId4">
            <a:extLst/>
          </a:blip>
          <a:stretch>
            <a:fillRect/>
          </a:stretch>
        </p:blipFill>
        <p:spPr>
          <a:xfrm>
            <a:off x="106331" y="157676"/>
            <a:ext cx="8686799" cy="922979"/>
          </a:xfrm>
          <a:prstGeom prst="rect">
            <a:avLst/>
          </a:prstGeom>
          <a:effectLst/>
        </p:spPr>
      </p:pic>
      <p:sp>
        <p:nvSpPr>
          <p:cNvPr id="2" name="Titre 1"/>
          <p:cNvSpPr>
            <a:spLocks noGrp="1"/>
          </p:cNvSpPr>
          <p:nvPr>
            <p:ph type="title"/>
          </p:nvPr>
        </p:nvSpPr>
        <p:spPr>
          <a:xfrm>
            <a:off x="457200" y="-81765"/>
            <a:ext cx="8229600" cy="1160763"/>
          </a:xfrm>
        </p:spPr>
        <p:txBody>
          <a:bodyPr>
            <a:normAutofit/>
          </a:bodyPr>
          <a:lstStyle/>
          <a:p>
            <a:r>
              <a:rPr lang="fr-CH" sz="4000" dirty="0">
                <a:solidFill>
                  <a:schemeClr val="accent4"/>
                </a:solidFill>
                <a:cs typeface="Helvetica" pitchFamily="34" charset="0"/>
              </a:rPr>
              <a:t>Sensibilisation (II) - indirecte</a:t>
            </a:r>
          </a:p>
        </p:txBody>
      </p:sp>
      <p:sp>
        <p:nvSpPr>
          <p:cNvPr id="6" name="Espace réservé du texte 2"/>
          <p:cNvSpPr>
            <a:spLocks noGrp="1"/>
          </p:cNvSpPr>
          <p:nvPr>
            <p:ph type="body" idx="1"/>
          </p:nvPr>
        </p:nvSpPr>
        <p:spPr>
          <a:xfrm>
            <a:off x="255181" y="1031497"/>
            <a:ext cx="8431619" cy="1349753"/>
          </a:xfrm>
        </p:spPr>
        <p:txBody>
          <a:bodyPr>
            <a:noAutofit/>
          </a:bodyPr>
          <a:lstStyle/>
          <a:p>
            <a:pPr marL="514350" indent="-514350" algn="just">
              <a:lnSpc>
                <a:spcPct val="90000"/>
              </a:lnSpc>
              <a:spcBef>
                <a:spcPts val="1200"/>
              </a:spcBef>
              <a:buAutoNum type="arabicPeriod" startAt="2"/>
            </a:pPr>
            <a:r>
              <a:rPr lang="fr-CH" sz="2600" b="1" dirty="0">
                <a:cs typeface="Helvetica" pitchFamily="34" charset="0"/>
              </a:rPr>
              <a:t>Alloreconnaissance indirecte</a:t>
            </a:r>
            <a:r>
              <a:rPr lang="fr-CH" sz="2600" dirty="0">
                <a:cs typeface="Helvetica" pitchFamily="34" charset="0"/>
              </a:rPr>
              <a:t>: l</a:t>
            </a:r>
            <a:r>
              <a:rPr lang="fr-CH" sz="2200" dirty="0">
                <a:cs typeface="Helvetica" pitchFamily="34" charset="0"/>
              </a:rPr>
              <a:t>es lymphocytes T (LT) du receveur reconnaissent les antigènes allogéniques du donneur présentés sur une cellule présentatrice d’antigènes </a:t>
            </a:r>
            <a:r>
              <a:rPr lang="fr-CH" sz="2200" i="1" dirty="0">
                <a:cs typeface="Helvetica" pitchFamily="34" charset="0"/>
              </a:rPr>
              <a:t>du receveur</a:t>
            </a:r>
            <a:r>
              <a:rPr lang="fr-CH" sz="2200" dirty="0">
                <a:cs typeface="Helvetica" pitchFamily="34" charset="0"/>
              </a:rPr>
              <a:t>, qui a préalablement phagocyté l’antigène.</a:t>
            </a:r>
          </a:p>
        </p:txBody>
      </p:sp>
      <p:sp>
        <p:nvSpPr>
          <p:cNvPr id="10" name="Rectangle 9"/>
          <p:cNvSpPr/>
          <p:nvPr/>
        </p:nvSpPr>
        <p:spPr>
          <a:xfrm>
            <a:off x="457200" y="5109276"/>
            <a:ext cx="8229600" cy="1621470"/>
          </a:xfrm>
          <a:prstGeom prst="rect">
            <a:avLst/>
          </a:prstGeom>
        </p:spPr>
        <p:txBody>
          <a:bodyPr wrap="square">
            <a:spAutoFit/>
          </a:bodyPr>
          <a:lstStyle/>
          <a:p>
            <a:pPr marL="539750" indent="-539750" algn="just">
              <a:lnSpc>
                <a:spcPct val="90000"/>
              </a:lnSpc>
            </a:pPr>
            <a:r>
              <a:rPr lang="fr-CH" sz="2200" dirty="0">
                <a:cs typeface="Helvetica" pitchFamily="34" charset="0"/>
                <a:sym typeface="Wingdings" pitchFamily="2" charset="2"/>
              </a:rPr>
              <a:t> </a:t>
            </a:r>
            <a:r>
              <a:rPr lang="fr-CH" sz="2200" b="1" dirty="0">
                <a:cs typeface="Helvetica" pitchFamily="34" charset="0"/>
                <a:sym typeface="Wingdings" pitchFamily="2" charset="2"/>
              </a:rPr>
              <a:t>Important </a:t>
            </a:r>
            <a:r>
              <a:rPr lang="fr-CH" sz="2200" dirty="0">
                <a:cs typeface="Helvetica" pitchFamily="34" charset="0"/>
                <a:sym typeface="Wingdings" pitchFamily="2" charset="2"/>
              </a:rPr>
              <a:t>: les LT générés via ce mécanisme sont dirigés spécifiquement contre les allo-antigènes du donneur exprimés par les CMH du receveur. </a:t>
            </a:r>
            <a:r>
              <a:rPr lang="fr-CH" sz="2200" dirty="0">
                <a:solidFill>
                  <a:srgbClr val="FF0000"/>
                </a:solidFill>
                <a:cs typeface="Helvetica" pitchFamily="34" charset="0"/>
                <a:sym typeface="Wingdings" pitchFamily="2" charset="2"/>
              </a:rPr>
              <a:t>Ces</a:t>
            </a:r>
            <a:r>
              <a:rPr lang="fr-CH" sz="2200" dirty="0">
                <a:cs typeface="Helvetica" pitchFamily="34" charset="0"/>
                <a:sym typeface="Wingdings" pitchFamily="2" charset="2"/>
              </a:rPr>
              <a:t> </a:t>
            </a:r>
            <a:r>
              <a:rPr lang="fr-CH" sz="2200" dirty="0">
                <a:solidFill>
                  <a:srgbClr val="FF0000"/>
                </a:solidFill>
                <a:cs typeface="Helvetica" pitchFamily="34" charset="0"/>
                <a:sym typeface="Wingdings" pitchFamily="2" charset="2"/>
              </a:rPr>
              <a:t>LT ne peuvent donc pas reconnaitre et tuer les cellules du greffon </a:t>
            </a:r>
            <a:r>
              <a:rPr lang="fr-CH" sz="2200" dirty="0">
                <a:cs typeface="Helvetica" pitchFamily="34" charset="0"/>
                <a:sym typeface="Wingdings" pitchFamily="2" charset="2"/>
              </a:rPr>
              <a:t>(qui ont des allo-antigènes présentés par le CMH du donneur).</a:t>
            </a:r>
            <a:endParaRPr lang="fr-CH" sz="2200" dirty="0">
              <a:cs typeface="Helvetica" pitchFamily="34" charset="0"/>
            </a:endParaRPr>
          </a:p>
        </p:txBody>
      </p:sp>
      <p:sp>
        <p:nvSpPr>
          <p:cNvPr id="3" name="Slide Number Placeholder 2"/>
          <p:cNvSpPr>
            <a:spLocks noGrp="1"/>
          </p:cNvSpPr>
          <p:nvPr>
            <p:ph type="sldNum" sz="quarter" idx="2"/>
          </p:nvPr>
        </p:nvSpPr>
        <p:spPr/>
        <p:txBody>
          <a:bodyPr/>
          <a:lstStyle/>
          <a:p>
            <a:fld id="{86CB4B4D-7CA3-9044-876B-883B54F8677D}" type="slidenum">
              <a:rPr lang="en-US" smtClean="0"/>
              <a:pPr/>
              <a:t>16</a:t>
            </a:fld>
            <a:endParaRPr lang="en-US"/>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3">
            <a:extLst/>
          </a:blip>
          <a:stretch>
            <a:fillRect/>
          </a:stretch>
        </p:blipFill>
        <p:spPr>
          <a:xfrm>
            <a:off x="106331" y="157676"/>
            <a:ext cx="8686799" cy="922979"/>
          </a:xfrm>
          <a:prstGeom prst="rect">
            <a:avLst/>
          </a:prstGeom>
          <a:effectLst/>
        </p:spPr>
      </p:pic>
      <p:sp>
        <p:nvSpPr>
          <p:cNvPr id="2" name="Titre 1"/>
          <p:cNvSpPr>
            <a:spLocks noGrp="1"/>
          </p:cNvSpPr>
          <p:nvPr>
            <p:ph type="title"/>
          </p:nvPr>
        </p:nvSpPr>
        <p:spPr>
          <a:xfrm>
            <a:off x="457200" y="-81765"/>
            <a:ext cx="8229600" cy="1160763"/>
          </a:xfrm>
        </p:spPr>
        <p:txBody>
          <a:bodyPr>
            <a:normAutofit/>
          </a:bodyPr>
          <a:lstStyle/>
          <a:p>
            <a:r>
              <a:rPr lang="fr-CH" sz="4000" dirty="0">
                <a:solidFill>
                  <a:schemeClr val="accent4"/>
                </a:solidFill>
                <a:cs typeface="Helvetica" pitchFamily="34" charset="0"/>
              </a:rPr>
              <a:t>Sensibilisation (III)</a:t>
            </a:r>
          </a:p>
        </p:txBody>
      </p:sp>
      <p:sp>
        <p:nvSpPr>
          <p:cNvPr id="6" name="Espace réservé du texte 2"/>
          <p:cNvSpPr>
            <a:spLocks noGrp="1"/>
          </p:cNvSpPr>
          <p:nvPr>
            <p:ph type="body" idx="1"/>
          </p:nvPr>
        </p:nvSpPr>
        <p:spPr>
          <a:xfrm>
            <a:off x="255181" y="1280872"/>
            <a:ext cx="8431619" cy="5075478"/>
          </a:xfrm>
        </p:spPr>
        <p:txBody>
          <a:bodyPr>
            <a:noAutofit/>
          </a:bodyPr>
          <a:lstStyle/>
          <a:p>
            <a:pPr marL="355600" indent="-355600" algn="just">
              <a:lnSpc>
                <a:spcPct val="90000"/>
              </a:lnSpc>
              <a:spcBef>
                <a:spcPts val="1800"/>
              </a:spcBef>
              <a:buFont typeface="Wingdings" pitchFamily="2" charset="2"/>
              <a:buChar char="Ø"/>
              <a:tabLst>
                <a:tab pos="82550" algn="l"/>
              </a:tabLst>
            </a:pPr>
            <a:r>
              <a:rPr lang="fr-CH" sz="2600" dirty="0">
                <a:cs typeface="Helvetica" pitchFamily="34" charset="0"/>
              </a:rPr>
              <a:t>Les contributions relatives des alloreconnaissances directes et indirectes ne sont pas complètement comprises.</a:t>
            </a:r>
          </a:p>
          <a:p>
            <a:pPr marL="355600" indent="-355600" algn="just">
              <a:lnSpc>
                <a:spcPct val="90000"/>
              </a:lnSpc>
              <a:spcBef>
                <a:spcPts val="1800"/>
              </a:spcBef>
              <a:buFont typeface="Wingdings" pitchFamily="2" charset="2"/>
              <a:buChar char="Ø"/>
              <a:tabLst>
                <a:tab pos="82550" algn="l"/>
              </a:tabLst>
            </a:pPr>
            <a:r>
              <a:rPr lang="fr-CH" sz="2600" dirty="0">
                <a:cs typeface="Helvetica" pitchFamily="34" charset="0"/>
              </a:rPr>
              <a:t>La sensibilisation directe est probablement plus importante durant la phase aigüe et l’indirecte durant les phases plus tardives.</a:t>
            </a:r>
          </a:p>
          <a:p>
            <a:pPr marL="355600" indent="-355600" algn="just">
              <a:lnSpc>
                <a:spcPct val="90000"/>
              </a:lnSpc>
              <a:spcBef>
                <a:spcPts val="1800"/>
              </a:spcBef>
              <a:buFont typeface="Wingdings" pitchFamily="2" charset="2"/>
              <a:buChar char="Ø"/>
              <a:tabLst>
                <a:tab pos="82550" algn="l"/>
              </a:tabLst>
            </a:pPr>
            <a:r>
              <a:rPr lang="fr-CH" sz="2600" dirty="0">
                <a:cs typeface="Helvetica" pitchFamily="34" charset="0"/>
              </a:rPr>
              <a:t>Actuellement, il n’est pas très clair non plus comment la co-stimulation intervient sur les cellules présentatrices d’antigènes.</a:t>
            </a:r>
          </a:p>
          <a:p>
            <a:pPr marL="355600" indent="-355600" algn="just">
              <a:lnSpc>
                <a:spcPct val="90000"/>
              </a:lnSpc>
              <a:spcBef>
                <a:spcPts val="1800"/>
              </a:spcBef>
              <a:buFont typeface="Wingdings" pitchFamily="2" charset="2"/>
              <a:buChar char="Ø"/>
              <a:tabLst>
                <a:tab pos="82550" algn="l"/>
              </a:tabLst>
            </a:pPr>
            <a:r>
              <a:rPr lang="fr-CH" sz="2600" dirty="0">
                <a:cs typeface="Helvetica" pitchFamily="34" charset="0"/>
              </a:rPr>
              <a:t>Il est possible que le processus soit déclenché par la nécrose de cellules du greffon, due à une phase ischémique initiale durant la transplantation.</a:t>
            </a:r>
          </a:p>
        </p:txBody>
      </p:sp>
      <p:sp>
        <p:nvSpPr>
          <p:cNvPr id="3" name="Slide Number Placeholder 2"/>
          <p:cNvSpPr>
            <a:spLocks noGrp="1"/>
          </p:cNvSpPr>
          <p:nvPr>
            <p:ph type="sldNum" sz="quarter" idx="2"/>
          </p:nvPr>
        </p:nvSpPr>
        <p:spPr/>
        <p:txBody>
          <a:bodyPr/>
          <a:lstStyle/>
          <a:p>
            <a:fld id="{86CB4B4D-7CA3-9044-876B-883B54F8677D}" type="slidenum">
              <a:rPr lang="en-US" smtClean="0"/>
              <a:pPr/>
              <a:t>17</a:t>
            </a:fld>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3">
            <a:extLst/>
          </a:blip>
          <a:stretch>
            <a:fillRect/>
          </a:stretch>
        </p:blipFill>
        <p:spPr>
          <a:xfrm>
            <a:off x="106331" y="157676"/>
            <a:ext cx="8686799" cy="922979"/>
          </a:xfrm>
          <a:prstGeom prst="rect">
            <a:avLst/>
          </a:prstGeom>
          <a:effectLst/>
        </p:spPr>
      </p:pic>
      <p:sp>
        <p:nvSpPr>
          <p:cNvPr id="2" name="Titre 1"/>
          <p:cNvSpPr>
            <a:spLocks noGrp="1"/>
          </p:cNvSpPr>
          <p:nvPr>
            <p:ph type="title"/>
          </p:nvPr>
        </p:nvSpPr>
        <p:spPr>
          <a:xfrm>
            <a:off x="457200" y="-81765"/>
            <a:ext cx="8229600" cy="1160763"/>
          </a:xfrm>
        </p:spPr>
        <p:txBody>
          <a:bodyPr>
            <a:normAutofit/>
          </a:bodyPr>
          <a:lstStyle/>
          <a:p>
            <a:r>
              <a:rPr lang="fr-CH" sz="4000" dirty="0">
                <a:solidFill>
                  <a:srgbClr val="C00000"/>
                </a:solidFill>
                <a:cs typeface="Helvetica" pitchFamily="34" charset="0"/>
              </a:rPr>
              <a:t>Phase effectrice (I)</a:t>
            </a:r>
          </a:p>
        </p:txBody>
      </p:sp>
      <p:sp>
        <p:nvSpPr>
          <p:cNvPr id="6" name="Espace réservé du texte 2"/>
          <p:cNvSpPr>
            <a:spLocks noGrp="1"/>
          </p:cNvSpPr>
          <p:nvPr>
            <p:ph type="body" idx="1"/>
          </p:nvPr>
        </p:nvSpPr>
        <p:spPr>
          <a:xfrm>
            <a:off x="255181" y="1078998"/>
            <a:ext cx="8431619" cy="2222349"/>
          </a:xfrm>
        </p:spPr>
        <p:txBody>
          <a:bodyPr>
            <a:noAutofit/>
          </a:bodyPr>
          <a:lstStyle/>
          <a:p>
            <a:pPr marL="0" indent="3175" algn="just">
              <a:lnSpc>
                <a:spcPts val="2200"/>
              </a:lnSpc>
              <a:spcBef>
                <a:spcPts val="1200"/>
              </a:spcBef>
              <a:buNone/>
            </a:pPr>
            <a:r>
              <a:rPr lang="fr-CH" sz="2400" dirty="0">
                <a:cs typeface="Helvetica" pitchFamily="34" charset="0"/>
              </a:rPr>
              <a:t>Une fois les lymphocytes activés, il existe plusieurs mécanismes pour détruire les cellules visées :</a:t>
            </a:r>
          </a:p>
          <a:p>
            <a:pPr marL="0" indent="0" algn="just">
              <a:lnSpc>
                <a:spcPts val="2000"/>
              </a:lnSpc>
              <a:spcBef>
                <a:spcPts val="1200"/>
              </a:spcBef>
              <a:buNone/>
            </a:pPr>
            <a:r>
              <a:rPr lang="fr-CH" sz="2200" b="1" dirty="0">
                <a:cs typeface="Helvetica" pitchFamily="34" charset="0"/>
              </a:rPr>
              <a:t>1. Réponse inflammatoire via les cytokines</a:t>
            </a:r>
            <a:r>
              <a:rPr lang="fr-CH" sz="2200" dirty="0">
                <a:cs typeface="Helvetica" pitchFamily="34" charset="0"/>
              </a:rPr>
              <a:t>: </a:t>
            </a:r>
            <a:r>
              <a:rPr lang="fr-CH" sz="2000" dirty="0">
                <a:cs typeface="Helvetica" pitchFamily="34" charset="0"/>
              </a:rPr>
              <a:t>les lymphocytes T CD4</a:t>
            </a:r>
            <a:r>
              <a:rPr lang="fr-CH" sz="2000" baseline="30000" dirty="0">
                <a:cs typeface="Helvetica" pitchFamily="34" charset="0"/>
              </a:rPr>
              <a:t>+</a:t>
            </a:r>
            <a:r>
              <a:rPr lang="fr-CH" sz="2000" dirty="0">
                <a:cs typeface="Helvetica" pitchFamily="34" charset="0"/>
              </a:rPr>
              <a:t> produisent des cytokines inflammatoires qui causent une inflammation locale et l’activation de macrophages et/ou neutrophiles.</a:t>
            </a:r>
            <a:endParaRPr lang="fr-CH" sz="2600" dirty="0">
              <a:cs typeface="Helvetica" pitchFamily="34" charset="0"/>
            </a:endParaRPr>
          </a:p>
        </p:txBody>
      </p:sp>
      <p:sp>
        <p:nvSpPr>
          <p:cNvPr id="3" name="Slide Number Placeholder 2"/>
          <p:cNvSpPr>
            <a:spLocks noGrp="1"/>
          </p:cNvSpPr>
          <p:nvPr>
            <p:ph type="sldNum" sz="quarter" idx="2"/>
          </p:nvPr>
        </p:nvSpPr>
        <p:spPr/>
        <p:txBody>
          <a:bodyPr/>
          <a:lstStyle/>
          <a:p>
            <a:fld id="{86CB4B4D-7CA3-9044-876B-883B54F8677D}" type="slidenum">
              <a:rPr lang="en-US" smtClean="0"/>
              <a:pPr/>
              <a:t>18</a:t>
            </a:fld>
            <a:endParaRPr lang="en-US"/>
          </a:p>
        </p:txBody>
      </p:sp>
      <p:grpSp>
        <p:nvGrpSpPr>
          <p:cNvPr id="11" name="Group 10"/>
          <p:cNvGrpSpPr/>
          <p:nvPr/>
        </p:nvGrpSpPr>
        <p:grpSpPr>
          <a:xfrm>
            <a:off x="-35772" y="2763560"/>
            <a:ext cx="8983126" cy="3219856"/>
            <a:chOff x="-145912" y="579859"/>
            <a:chExt cx="8983126" cy="3219856"/>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27167" b="16836"/>
            <a:stretch/>
          </p:blipFill>
          <p:spPr>
            <a:xfrm>
              <a:off x="620259" y="579859"/>
              <a:ext cx="8216955" cy="3219856"/>
            </a:xfrm>
            <a:prstGeom prst="rect">
              <a:avLst/>
            </a:prstGeom>
          </p:spPr>
        </p:pic>
        <p:sp>
          <p:nvSpPr>
            <p:cNvPr id="13" name="TextBox 12"/>
            <p:cNvSpPr txBox="1"/>
            <p:nvPr/>
          </p:nvSpPr>
          <p:spPr>
            <a:xfrm>
              <a:off x="-1" y="3104308"/>
              <a:ext cx="696763" cy="430887"/>
            </a:xfrm>
            <a:prstGeom prst="rect">
              <a:avLst/>
            </a:prstGeom>
            <a:noFill/>
          </p:spPr>
          <p:txBody>
            <a:bodyPr wrap="square" rtlCol="0">
              <a:spAutoFit/>
            </a:bodyPr>
            <a:lstStyle/>
            <a:p>
              <a:pPr algn="ctr"/>
              <a:r>
                <a:rPr lang="fr-FR" sz="1100" dirty="0">
                  <a:cs typeface="Helvetica" panose="020B0604020202020204" pitchFamily="34" charset="0"/>
                </a:rPr>
                <a:t>Tissu sain</a:t>
              </a:r>
            </a:p>
          </p:txBody>
        </p:sp>
        <p:sp>
          <p:nvSpPr>
            <p:cNvPr id="14" name="TextBox 13"/>
            <p:cNvSpPr txBox="1"/>
            <p:nvPr/>
          </p:nvSpPr>
          <p:spPr>
            <a:xfrm>
              <a:off x="-145912" y="2213149"/>
              <a:ext cx="881587" cy="538084"/>
            </a:xfrm>
            <a:prstGeom prst="rect">
              <a:avLst/>
            </a:prstGeom>
            <a:noFill/>
          </p:spPr>
          <p:txBody>
            <a:bodyPr wrap="square" rtlCol="0">
              <a:noAutofit/>
            </a:bodyPr>
            <a:lstStyle/>
            <a:p>
              <a:pPr algn="ctr"/>
              <a:r>
                <a:rPr lang="en-US" sz="1100" dirty="0">
                  <a:cs typeface="Helvetica" panose="020B0604020202020204" pitchFamily="34" charset="0"/>
                </a:rPr>
                <a:t>LymphocyteCD4</a:t>
              </a:r>
              <a:r>
                <a:rPr lang="en-US" sz="1100" baseline="30000" dirty="0">
                  <a:cs typeface="Helvetica" panose="020B0604020202020204" pitchFamily="34" charset="0"/>
                </a:rPr>
                <a:t>+</a:t>
              </a:r>
              <a:endParaRPr lang="en-US" sz="1100" dirty="0">
                <a:cs typeface="Helvetica" panose="020B0604020202020204" pitchFamily="34" charset="0"/>
              </a:endParaRPr>
            </a:p>
          </p:txBody>
        </p:sp>
        <p:sp>
          <p:nvSpPr>
            <p:cNvPr id="15" name="TextBox 14"/>
            <p:cNvSpPr txBox="1"/>
            <p:nvPr/>
          </p:nvSpPr>
          <p:spPr>
            <a:xfrm>
              <a:off x="2489045" y="2221922"/>
              <a:ext cx="529040" cy="314499"/>
            </a:xfrm>
            <a:prstGeom prst="rect">
              <a:avLst/>
            </a:prstGeom>
            <a:noFill/>
          </p:spPr>
          <p:txBody>
            <a:bodyPr wrap="square" rtlCol="0">
              <a:normAutofit/>
            </a:bodyPr>
            <a:lstStyle/>
            <a:p>
              <a:r>
                <a:rPr lang="en-US" sz="1100" dirty="0">
                  <a:cs typeface="Helvetica" panose="020B0604020202020204" pitchFamily="34" charset="0"/>
                </a:rPr>
                <a:t>CPA</a:t>
              </a:r>
            </a:p>
          </p:txBody>
        </p:sp>
        <p:sp>
          <p:nvSpPr>
            <p:cNvPr id="16" name="TextBox 15"/>
            <p:cNvSpPr txBox="1"/>
            <p:nvPr/>
          </p:nvSpPr>
          <p:spPr>
            <a:xfrm>
              <a:off x="1790040" y="1435364"/>
              <a:ext cx="739306" cy="261610"/>
            </a:xfrm>
            <a:prstGeom prst="rect">
              <a:avLst/>
            </a:prstGeom>
            <a:noFill/>
          </p:spPr>
          <p:txBody>
            <a:bodyPr wrap="none" rtlCol="0">
              <a:spAutoFit/>
            </a:bodyPr>
            <a:lstStyle/>
            <a:p>
              <a:pPr algn="ctr"/>
              <a:r>
                <a:rPr lang="en-US" sz="1100" dirty="0">
                  <a:latin typeface="+mj-lt"/>
                  <a:cs typeface="Helvetica" panose="020B0604020202020204" pitchFamily="34" charset="0"/>
                </a:rPr>
                <a:t>Cytokines</a:t>
              </a:r>
            </a:p>
          </p:txBody>
        </p:sp>
        <p:cxnSp>
          <p:nvCxnSpPr>
            <p:cNvPr id="17" name="Straight Arrow Connector 16"/>
            <p:cNvCxnSpPr/>
            <p:nvPr/>
          </p:nvCxnSpPr>
          <p:spPr>
            <a:xfrm>
              <a:off x="3018085" y="3326317"/>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719345" y="3326317"/>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4103399" y="2751233"/>
              <a:ext cx="972595" cy="253916"/>
              <a:chOff x="6142748" y="3157843"/>
              <a:chExt cx="972595" cy="253916"/>
            </a:xfrm>
          </p:grpSpPr>
          <p:sp>
            <p:nvSpPr>
              <p:cNvPr id="28" name="Rounded Rectangle 27"/>
              <p:cNvSpPr/>
              <p:nvPr/>
            </p:nvSpPr>
            <p:spPr>
              <a:xfrm>
                <a:off x="6142748" y="3182623"/>
                <a:ext cx="967082" cy="194672"/>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158030" y="3157843"/>
                <a:ext cx="957313" cy="253916"/>
              </a:xfrm>
              <a:prstGeom prst="rect">
                <a:avLst/>
              </a:prstGeom>
              <a:noFill/>
            </p:spPr>
            <p:txBody>
              <a:bodyPr wrap="none" rtlCol="0">
                <a:spAutoFit/>
              </a:bodyPr>
              <a:lstStyle/>
              <a:p>
                <a:pPr algn="ctr"/>
                <a:r>
                  <a:rPr lang="en-US" sz="1050" dirty="0">
                    <a:latin typeface="Helvetica" panose="020B0604020202020204" pitchFamily="34" charset="0"/>
                    <a:cs typeface="Helvetica" panose="020B0604020202020204" pitchFamily="34" charset="0"/>
                  </a:rPr>
                  <a:t>Inflammation</a:t>
                </a:r>
              </a:p>
            </p:txBody>
          </p:sp>
        </p:grpSp>
        <p:sp>
          <p:nvSpPr>
            <p:cNvPr id="20" name="TextBox 19"/>
            <p:cNvSpPr txBox="1"/>
            <p:nvPr/>
          </p:nvSpPr>
          <p:spPr>
            <a:xfrm>
              <a:off x="5447071" y="2440141"/>
              <a:ext cx="1077539" cy="886176"/>
            </a:xfrm>
            <a:prstGeom prst="rect">
              <a:avLst/>
            </a:prstGeom>
            <a:noFill/>
          </p:spPr>
          <p:txBody>
            <a:bodyPr wrap="none" rtlCol="0">
              <a:normAutofit/>
            </a:bodyPr>
            <a:lstStyle/>
            <a:p>
              <a:r>
                <a:rPr lang="fr-FR" sz="900" dirty="0">
                  <a:latin typeface="Helvetica" panose="020B0604020202020204" pitchFamily="34" charset="0"/>
                  <a:cs typeface="Helvetica" panose="020B0604020202020204" pitchFamily="34" charset="0"/>
                </a:rPr>
                <a:t>Neutrophile</a:t>
              </a:r>
            </a:p>
            <a:p>
              <a:r>
                <a:rPr lang="fr-FR" sz="900" dirty="0">
                  <a:latin typeface="Helvetica" panose="020B0604020202020204" pitchFamily="34" charset="0"/>
                  <a:cs typeface="Helvetica" panose="020B0604020202020204" pitchFamily="34" charset="0"/>
                </a:rPr>
                <a:t>enzymes, </a:t>
              </a:r>
            </a:p>
            <a:p>
              <a:r>
                <a:rPr lang="fr-FR" sz="900" dirty="0" err="1">
                  <a:latin typeface="Helvetica" panose="020B0604020202020204" pitchFamily="34" charset="0"/>
                  <a:cs typeface="Helvetica" panose="020B0604020202020204" pitchFamily="34" charset="0"/>
                </a:rPr>
                <a:t>reactive</a:t>
              </a:r>
              <a:r>
                <a:rPr lang="fr-FR" sz="900" dirty="0">
                  <a:latin typeface="Helvetica" panose="020B0604020202020204" pitchFamily="34" charset="0"/>
                  <a:cs typeface="Helvetica" panose="020B0604020202020204" pitchFamily="34" charset="0"/>
                </a:rPr>
                <a:t> </a:t>
              </a:r>
              <a:r>
                <a:rPr lang="fr-FR" sz="900" dirty="0" err="1">
                  <a:latin typeface="Helvetica" panose="020B0604020202020204" pitchFamily="34" charset="0"/>
                  <a:cs typeface="Helvetica" panose="020B0604020202020204" pitchFamily="34" charset="0"/>
                </a:rPr>
                <a:t>oxygen</a:t>
              </a:r>
              <a:endParaRPr lang="fr-FR" sz="900" dirty="0">
                <a:latin typeface="Helvetica" panose="020B0604020202020204" pitchFamily="34" charset="0"/>
                <a:cs typeface="Helvetica" panose="020B0604020202020204" pitchFamily="34" charset="0"/>
              </a:endParaRPr>
            </a:p>
            <a:p>
              <a:r>
                <a:rPr lang="fr-FR" sz="900" dirty="0" err="1">
                  <a:latin typeface="Helvetica" panose="020B0604020202020204" pitchFamily="34" charset="0"/>
                  <a:cs typeface="Helvetica" panose="020B0604020202020204" pitchFamily="34" charset="0"/>
                </a:rPr>
                <a:t>species</a:t>
              </a:r>
              <a:endParaRPr lang="fr-FR" sz="900" dirty="0">
                <a:latin typeface="Helvetica" panose="020B0604020202020204" pitchFamily="34" charset="0"/>
                <a:cs typeface="Helvetica" panose="020B0604020202020204" pitchFamily="34" charset="0"/>
              </a:endParaRPr>
            </a:p>
          </p:txBody>
        </p:sp>
        <p:cxnSp>
          <p:nvCxnSpPr>
            <p:cNvPr id="21" name="Straight Connector 20"/>
            <p:cNvCxnSpPr/>
            <p:nvPr/>
          </p:nvCxnSpPr>
          <p:spPr>
            <a:xfrm flipH="1">
              <a:off x="5279875" y="2610035"/>
              <a:ext cx="251484" cy="19459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7096279" y="2700060"/>
              <a:ext cx="1397062" cy="253916"/>
              <a:chOff x="6032458" y="3161674"/>
              <a:chExt cx="1397062" cy="253916"/>
            </a:xfrm>
          </p:grpSpPr>
          <p:sp>
            <p:nvSpPr>
              <p:cNvPr id="26" name="Rounded Rectangle 25"/>
              <p:cNvSpPr/>
              <p:nvPr/>
            </p:nvSpPr>
            <p:spPr>
              <a:xfrm>
                <a:off x="6067735" y="3182622"/>
                <a:ext cx="1346107" cy="209287"/>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032458" y="3161674"/>
                <a:ext cx="1397062" cy="253916"/>
              </a:xfrm>
              <a:prstGeom prst="rect">
                <a:avLst/>
              </a:prstGeom>
              <a:noFill/>
            </p:spPr>
            <p:txBody>
              <a:bodyPr wrap="none" rtlCol="0">
                <a:spAutoFit/>
              </a:bodyPr>
              <a:lstStyle/>
              <a:p>
                <a:pPr algn="ctr"/>
                <a:r>
                  <a:rPr lang="fr-FR" sz="1050" b="1" dirty="0">
                    <a:latin typeface="Helvetica" panose="020B0604020202020204" pitchFamily="34" charset="0"/>
                    <a:cs typeface="Helvetica" panose="020B0604020202020204" pitchFamily="34" charset="0"/>
                  </a:rPr>
                  <a:t>Lésions tissulaires</a:t>
                </a:r>
              </a:p>
            </p:txBody>
          </p:sp>
        </p:grpSp>
        <p:sp>
          <p:nvSpPr>
            <p:cNvPr id="23" name="TextBox 22"/>
            <p:cNvSpPr txBox="1"/>
            <p:nvPr/>
          </p:nvSpPr>
          <p:spPr>
            <a:xfrm>
              <a:off x="1203134" y="2842698"/>
              <a:ext cx="739306" cy="261610"/>
            </a:xfrm>
            <a:prstGeom prst="rect">
              <a:avLst/>
            </a:prstGeom>
            <a:noFill/>
          </p:spPr>
          <p:txBody>
            <a:bodyPr wrap="none" rtlCol="0">
              <a:spAutoFit/>
            </a:bodyPr>
            <a:lstStyle/>
            <a:p>
              <a:pPr algn="ctr"/>
              <a:r>
                <a:rPr lang="en-US" sz="1100" dirty="0">
                  <a:latin typeface="+mj-lt"/>
                  <a:cs typeface="Helvetica" panose="020B0604020202020204" pitchFamily="34" charset="0"/>
                </a:rPr>
                <a:t>Cytokines</a:t>
              </a:r>
            </a:p>
          </p:txBody>
        </p:sp>
        <p:sp>
          <p:nvSpPr>
            <p:cNvPr id="24" name="TextBox 23"/>
            <p:cNvSpPr txBox="1"/>
            <p:nvPr/>
          </p:nvSpPr>
          <p:spPr>
            <a:xfrm>
              <a:off x="2231448" y="614601"/>
              <a:ext cx="1175434" cy="261610"/>
            </a:xfrm>
            <a:prstGeom prst="rect">
              <a:avLst/>
            </a:prstGeom>
            <a:noFill/>
          </p:spPr>
          <p:txBody>
            <a:bodyPr wrap="none" rtlCol="0">
              <a:spAutoFit/>
            </a:bodyPr>
            <a:lstStyle/>
            <a:p>
              <a:pPr algn="ctr"/>
              <a:r>
                <a:rPr lang="fr-FR" sz="1100" dirty="0">
                  <a:latin typeface="+mj-lt"/>
                  <a:cs typeface="Helvetica" panose="020B0604020202020204" pitchFamily="34" charset="0"/>
                </a:rPr>
                <a:t>Vaisseau sanguin</a:t>
              </a:r>
            </a:p>
          </p:txBody>
        </p:sp>
        <p:sp>
          <p:nvSpPr>
            <p:cNvPr id="25" name="TextBox 24"/>
            <p:cNvSpPr txBox="1"/>
            <p:nvPr/>
          </p:nvSpPr>
          <p:spPr>
            <a:xfrm>
              <a:off x="3624744" y="1435364"/>
              <a:ext cx="957313" cy="261610"/>
            </a:xfrm>
            <a:prstGeom prst="rect">
              <a:avLst/>
            </a:prstGeom>
            <a:noFill/>
          </p:spPr>
          <p:txBody>
            <a:bodyPr wrap="none" rtlCol="0">
              <a:spAutoFit/>
            </a:bodyPr>
            <a:lstStyle/>
            <a:p>
              <a:pPr algn="ctr"/>
              <a:r>
                <a:rPr lang="en-US" sz="1100" dirty="0">
                  <a:latin typeface="+mj-lt"/>
                  <a:cs typeface="Helvetica" panose="020B0604020202020204" pitchFamily="34" charset="0"/>
                </a:rPr>
                <a:t>Extravasation</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522" y="579859"/>
            <a:ext cx="8983126" cy="3219856"/>
            <a:chOff x="-145912" y="579859"/>
            <a:chExt cx="8983126" cy="3219856"/>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7167" b="16836"/>
            <a:stretch/>
          </p:blipFill>
          <p:spPr>
            <a:xfrm>
              <a:off x="620259" y="579859"/>
              <a:ext cx="8216955" cy="3219856"/>
            </a:xfrm>
            <a:prstGeom prst="rect">
              <a:avLst/>
            </a:prstGeom>
          </p:spPr>
        </p:pic>
        <p:sp>
          <p:nvSpPr>
            <p:cNvPr id="20" name="TextBox 19"/>
            <p:cNvSpPr txBox="1"/>
            <p:nvPr/>
          </p:nvSpPr>
          <p:spPr>
            <a:xfrm>
              <a:off x="-1" y="3104308"/>
              <a:ext cx="696763" cy="430887"/>
            </a:xfrm>
            <a:prstGeom prst="rect">
              <a:avLst/>
            </a:prstGeom>
            <a:noFill/>
          </p:spPr>
          <p:txBody>
            <a:bodyPr wrap="square" rtlCol="0">
              <a:spAutoFit/>
            </a:bodyPr>
            <a:lstStyle/>
            <a:p>
              <a:pPr algn="ctr"/>
              <a:r>
                <a:rPr lang="fr-FR" sz="1100" dirty="0">
                  <a:cs typeface="Helvetica" panose="020B0604020202020204" pitchFamily="34" charset="0"/>
                </a:rPr>
                <a:t>Tissu sain</a:t>
              </a:r>
            </a:p>
          </p:txBody>
        </p:sp>
        <p:sp>
          <p:nvSpPr>
            <p:cNvPr id="22" name="TextBox 21"/>
            <p:cNvSpPr txBox="1"/>
            <p:nvPr/>
          </p:nvSpPr>
          <p:spPr>
            <a:xfrm>
              <a:off x="-145912" y="2213149"/>
              <a:ext cx="881587" cy="538084"/>
            </a:xfrm>
            <a:prstGeom prst="rect">
              <a:avLst/>
            </a:prstGeom>
            <a:noFill/>
          </p:spPr>
          <p:txBody>
            <a:bodyPr wrap="square" rtlCol="0">
              <a:noAutofit/>
            </a:bodyPr>
            <a:lstStyle/>
            <a:p>
              <a:pPr algn="ctr"/>
              <a:r>
                <a:rPr lang="en-US" sz="1100" dirty="0">
                  <a:cs typeface="Helvetica" panose="020B0604020202020204" pitchFamily="34" charset="0"/>
                </a:rPr>
                <a:t>LymphocyteCD4</a:t>
              </a:r>
              <a:r>
                <a:rPr lang="en-US" sz="1100" baseline="30000" dirty="0">
                  <a:cs typeface="Helvetica" panose="020B0604020202020204" pitchFamily="34" charset="0"/>
                </a:rPr>
                <a:t>+</a:t>
              </a:r>
              <a:endParaRPr lang="en-US" sz="1100" dirty="0">
                <a:cs typeface="Helvetica" panose="020B0604020202020204" pitchFamily="34" charset="0"/>
              </a:endParaRPr>
            </a:p>
          </p:txBody>
        </p:sp>
        <p:sp>
          <p:nvSpPr>
            <p:cNvPr id="23" name="TextBox 22"/>
            <p:cNvSpPr txBox="1"/>
            <p:nvPr/>
          </p:nvSpPr>
          <p:spPr>
            <a:xfrm>
              <a:off x="2489045" y="2221922"/>
              <a:ext cx="529040" cy="314499"/>
            </a:xfrm>
            <a:prstGeom prst="rect">
              <a:avLst/>
            </a:prstGeom>
            <a:noFill/>
          </p:spPr>
          <p:txBody>
            <a:bodyPr wrap="square" rtlCol="0">
              <a:normAutofit/>
            </a:bodyPr>
            <a:lstStyle/>
            <a:p>
              <a:r>
                <a:rPr lang="en-US" sz="1100" dirty="0">
                  <a:cs typeface="Helvetica" panose="020B0604020202020204" pitchFamily="34" charset="0"/>
                </a:rPr>
                <a:t>CPA</a:t>
              </a:r>
            </a:p>
          </p:txBody>
        </p:sp>
        <p:sp>
          <p:nvSpPr>
            <p:cNvPr id="24" name="TextBox 23"/>
            <p:cNvSpPr txBox="1"/>
            <p:nvPr/>
          </p:nvSpPr>
          <p:spPr>
            <a:xfrm>
              <a:off x="1790040" y="1435364"/>
              <a:ext cx="739306" cy="261610"/>
            </a:xfrm>
            <a:prstGeom prst="rect">
              <a:avLst/>
            </a:prstGeom>
            <a:noFill/>
          </p:spPr>
          <p:txBody>
            <a:bodyPr wrap="none" rtlCol="0">
              <a:spAutoFit/>
            </a:bodyPr>
            <a:lstStyle/>
            <a:p>
              <a:pPr algn="ctr"/>
              <a:r>
                <a:rPr lang="en-US" sz="1100" dirty="0">
                  <a:latin typeface="+mj-lt"/>
                  <a:cs typeface="Helvetica" panose="020B0604020202020204" pitchFamily="34" charset="0"/>
                </a:rPr>
                <a:t>Cytokines</a:t>
              </a:r>
            </a:p>
          </p:txBody>
        </p:sp>
        <p:cxnSp>
          <p:nvCxnSpPr>
            <p:cNvPr id="25" name="Straight Arrow Connector 24"/>
            <p:cNvCxnSpPr/>
            <p:nvPr/>
          </p:nvCxnSpPr>
          <p:spPr>
            <a:xfrm>
              <a:off x="3018085" y="3326317"/>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719345" y="3326317"/>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4103399" y="2751233"/>
              <a:ext cx="972595" cy="253916"/>
              <a:chOff x="6142748" y="3157843"/>
              <a:chExt cx="972595" cy="253916"/>
            </a:xfrm>
          </p:grpSpPr>
          <p:sp>
            <p:nvSpPr>
              <p:cNvPr id="28" name="Rounded Rectangle 27"/>
              <p:cNvSpPr/>
              <p:nvPr/>
            </p:nvSpPr>
            <p:spPr>
              <a:xfrm>
                <a:off x="6142748" y="3182623"/>
                <a:ext cx="967082" cy="194672"/>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158030" y="3157843"/>
                <a:ext cx="957313" cy="253916"/>
              </a:xfrm>
              <a:prstGeom prst="rect">
                <a:avLst/>
              </a:prstGeom>
              <a:noFill/>
            </p:spPr>
            <p:txBody>
              <a:bodyPr wrap="none" rtlCol="0">
                <a:spAutoFit/>
              </a:bodyPr>
              <a:lstStyle/>
              <a:p>
                <a:pPr algn="ctr"/>
                <a:r>
                  <a:rPr lang="en-US" sz="1050" dirty="0">
                    <a:latin typeface="Helvetica" panose="020B0604020202020204" pitchFamily="34" charset="0"/>
                    <a:cs typeface="Helvetica" panose="020B0604020202020204" pitchFamily="34" charset="0"/>
                  </a:rPr>
                  <a:t>Inflammation</a:t>
                </a:r>
              </a:p>
            </p:txBody>
          </p:sp>
        </p:grpSp>
        <p:sp>
          <p:nvSpPr>
            <p:cNvPr id="30" name="TextBox 29"/>
            <p:cNvSpPr txBox="1"/>
            <p:nvPr/>
          </p:nvSpPr>
          <p:spPr>
            <a:xfrm>
              <a:off x="5447071" y="2440141"/>
              <a:ext cx="1077539" cy="886176"/>
            </a:xfrm>
            <a:prstGeom prst="rect">
              <a:avLst/>
            </a:prstGeom>
            <a:noFill/>
          </p:spPr>
          <p:txBody>
            <a:bodyPr wrap="none" rtlCol="0">
              <a:normAutofit/>
            </a:bodyPr>
            <a:lstStyle/>
            <a:p>
              <a:r>
                <a:rPr lang="fr-FR" sz="900" dirty="0">
                  <a:latin typeface="Helvetica" panose="020B0604020202020204" pitchFamily="34" charset="0"/>
                  <a:cs typeface="Helvetica" panose="020B0604020202020204" pitchFamily="34" charset="0"/>
                </a:rPr>
                <a:t>Neutrophile</a:t>
              </a:r>
            </a:p>
            <a:p>
              <a:r>
                <a:rPr lang="fr-FR" sz="900" dirty="0">
                  <a:latin typeface="Helvetica" panose="020B0604020202020204" pitchFamily="34" charset="0"/>
                  <a:cs typeface="Helvetica" panose="020B0604020202020204" pitchFamily="34" charset="0"/>
                </a:rPr>
                <a:t>enzymes, </a:t>
              </a:r>
            </a:p>
            <a:p>
              <a:r>
                <a:rPr lang="fr-FR" sz="900" dirty="0" err="1">
                  <a:latin typeface="Helvetica" panose="020B0604020202020204" pitchFamily="34" charset="0"/>
                  <a:cs typeface="Helvetica" panose="020B0604020202020204" pitchFamily="34" charset="0"/>
                </a:rPr>
                <a:t>reactive</a:t>
              </a:r>
              <a:r>
                <a:rPr lang="fr-FR" sz="900" dirty="0">
                  <a:latin typeface="Helvetica" panose="020B0604020202020204" pitchFamily="34" charset="0"/>
                  <a:cs typeface="Helvetica" panose="020B0604020202020204" pitchFamily="34" charset="0"/>
                </a:rPr>
                <a:t> </a:t>
              </a:r>
              <a:r>
                <a:rPr lang="fr-FR" sz="900" dirty="0" err="1">
                  <a:latin typeface="Helvetica" panose="020B0604020202020204" pitchFamily="34" charset="0"/>
                  <a:cs typeface="Helvetica" panose="020B0604020202020204" pitchFamily="34" charset="0"/>
                </a:rPr>
                <a:t>oxygen</a:t>
              </a:r>
              <a:endParaRPr lang="fr-FR" sz="900" dirty="0">
                <a:latin typeface="Helvetica" panose="020B0604020202020204" pitchFamily="34" charset="0"/>
                <a:cs typeface="Helvetica" panose="020B0604020202020204" pitchFamily="34" charset="0"/>
              </a:endParaRPr>
            </a:p>
            <a:p>
              <a:r>
                <a:rPr lang="fr-FR" sz="900" dirty="0" err="1">
                  <a:latin typeface="Helvetica" panose="020B0604020202020204" pitchFamily="34" charset="0"/>
                  <a:cs typeface="Helvetica" panose="020B0604020202020204" pitchFamily="34" charset="0"/>
                </a:rPr>
                <a:t>species</a:t>
              </a:r>
              <a:endParaRPr lang="fr-FR" sz="900" dirty="0">
                <a:latin typeface="Helvetica" panose="020B0604020202020204" pitchFamily="34" charset="0"/>
                <a:cs typeface="Helvetica" panose="020B0604020202020204" pitchFamily="34" charset="0"/>
              </a:endParaRPr>
            </a:p>
          </p:txBody>
        </p:sp>
        <p:cxnSp>
          <p:nvCxnSpPr>
            <p:cNvPr id="31" name="Straight Connector 30"/>
            <p:cNvCxnSpPr/>
            <p:nvPr/>
          </p:nvCxnSpPr>
          <p:spPr>
            <a:xfrm flipH="1">
              <a:off x="5279875" y="2610035"/>
              <a:ext cx="251484" cy="19459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7096279" y="2700060"/>
              <a:ext cx="1397062" cy="253916"/>
              <a:chOff x="6032458" y="3161674"/>
              <a:chExt cx="1397062" cy="253916"/>
            </a:xfrm>
          </p:grpSpPr>
          <p:sp>
            <p:nvSpPr>
              <p:cNvPr id="33" name="Rounded Rectangle 32"/>
              <p:cNvSpPr/>
              <p:nvPr/>
            </p:nvSpPr>
            <p:spPr>
              <a:xfrm>
                <a:off x="6067735" y="3182622"/>
                <a:ext cx="1346107" cy="209287"/>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032458" y="3161674"/>
                <a:ext cx="1397062" cy="253916"/>
              </a:xfrm>
              <a:prstGeom prst="rect">
                <a:avLst/>
              </a:prstGeom>
              <a:noFill/>
            </p:spPr>
            <p:txBody>
              <a:bodyPr wrap="none" rtlCol="0">
                <a:spAutoFit/>
              </a:bodyPr>
              <a:lstStyle/>
              <a:p>
                <a:pPr algn="ctr"/>
                <a:r>
                  <a:rPr lang="fr-FR" sz="1050" b="1" dirty="0">
                    <a:latin typeface="Helvetica" panose="020B0604020202020204" pitchFamily="34" charset="0"/>
                    <a:cs typeface="Helvetica" panose="020B0604020202020204" pitchFamily="34" charset="0"/>
                  </a:rPr>
                  <a:t>Lésions tissulaires</a:t>
                </a:r>
              </a:p>
            </p:txBody>
          </p:sp>
        </p:grpSp>
        <p:sp>
          <p:nvSpPr>
            <p:cNvPr id="35" name="TextBox 34"/>
            <p:cNvSpPr txBox="1"/>
            <p:nvPr/>
          </p:nvSpPr>
          <p:spPr>
            <a:xfrm>
              <a:off x="1203134" y="2842698"/>
              <a:ext cx="739306" cy="261610"/>
            </a:xfrm>
            <a:prstGeom prst="rect">
              <a:avLst/>
            </a:prstGeom>
            <a:noFill/>
          </p:spPr>
          <p:txBody>
            <a:bodyPr wrap="none" rtlCol="0">
              <a:spAutoFit/>
            </a:bodyPr>
            <a:lstStyle/>
            <a:p>
              <a:pPr algn="ctr"/>
              <a:r>
                <a:rPr lang="en-US" sz="1100" dirty="0">
                  <a:latin typeface="+mj-lt"/>
                  <a:cs typeface="Helvetica" panose="020B0604020202020204" pitchFamily="34" charset="0"/>
                </a:rPr>
                <a:t>Cytokines</a:t>
              </a:r>
            </a:p>
          </p:txBody>
        </p:sp>
        <p:sp>
          <p:nvSpPr>
            <p:cNvPr id="36" name="TextBox 35"/>
            <p:cNvSpPr txBox="1"/>
            <p:nvPr/>
          </p:nvSpPr>
          <p:spPr>
            <a:xfrm>
              <a:off x="2231448" y="614601"/>
              <a:ext cx="1175434" cy="261610"/>
            </a:xfrm>
            <a:prstGeom prst="rect">
              <a:avLst/>
            </a:prstGeom>
            <a:noFill/>
          </p:spPr>
          <p:txBody>
            <a:bodyPr wrap="none" rtlCol="0">
              <a:spAutoFit/>
            </a:bodyPr>
            <a:lstStyle/>
            <a:p>
              <a:pPr algn="ctr"/>
              <a:r>
                <a:rPr lang="fr-FR" sz="1100" dirty="0">
                  <a:latin typeface="+mj-lt"/>
                  <a:cs typeface="Helvetica" panose="020B0604020202020204" pitchFamily="34" charset="0"/>
                </a:rPr>
                <a:t>Vaisseau sanguin</a:t>
              </a:r>
            </a:p>
          </p:txBody>
        </p:sp>
        <p:sp>
          <p:nvSpPr>
            <p:cNvPr id="37" name="TextBox 36"/>
            <p:cNvSpPr txBox="1"/>
            <p:nvPr/>
          </p:nvSpPr>
          <p:spPr>
            <a:xfrm>
              <a:off x="3624744" y="1435364"/>
              <a:ext cx="957313" cy="261610"/>
            </a:xfrm>
            <a:prstGeom prst="rect">
              <a:avLst/>
            </a:prstGeom>
            <a:noFill/>
          </p:spPr>
          <p:txBody>
            <a:bodyPr wrap="none" rtlCol="0">
              <a:spAutoFit/>
            </a:bodyPr>
            <a:lstStyle/>
            <a:p>
              <a:pPr algn="ctr"/>
              <a:r>
                <a:rPr lang="en-US" sz="1100" dirty="0">
                  <a:latin typeface="+mj-lt"/>
                  <a:cs typeface="Helvetica" panose="020B0604020202020204" pitchFamily="34" charset="0"/>
                </a:rPr>
                <a:t>Extravasation</a:t>
              </a:r>
            </a:p>
          </p:txBody>
        </p:sp>
      </p:grpSp>
      <p:grpSp>
        <p:nvGrpSpPr>
          <p:cNvPr id="18" name="Group 17"/>
          <p:cNvGrpSpPr/>
          <p:nvPr/>
        </p:nvGrpSpPr>
        <p:grpSpPr>
          <a:xfrm>
            <a:off x="-192398" y="4524567"/>
            <a:ext cx="9173182" cy="2503458"/>
            <a:chOff x="-192398" y="4524567"/>
            <a:chExt cx="9173182" cy="250345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98" y="4544890"/>
              <a:ext cx="3548430" cy="24831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810" y="4544890"/>
              <a:ext cx="3548430" cy="248313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2354" y="4544890"/>
              <a:ext cx="3548430" cy="2483135"/>
            </a:xfrm>
            <a:prstGeom prst="rect">
              <a:avLst/>
            </a:prstGeom>
          </p:spPr>
        </p:pic>
        <p:sp>
          <p:nvSpPr>
            <p:cNvPr id="7" name="TextBox 6"/>
            <p:cNvSpPr txBox="1"/>
            <p:nvPr/>
          </p:nvSpPr>
          <p:spPr>
            <a:xfrm>
              <a:off x="40117" y="4718409"/>
              <a:ext cx="3017222" cy="261610"/>
            </a:xfrm>
            <a:prstGeom prst="rect">
              <a:avLst/>
            </a:prstGeom>
            <a:noFill/>
          </p:spPr>
          <p:txBody>
            <a:bodyPr wrap="square" rtlCol="0">
              <a:spAutoFit/>
            </a:bodyPr>
            <a:lstStyle/>
            <a:p>
              <a:pPr algn="ctr"/>
              <a:r>
                <a:rPr lang="en-US" sz="1100" dirty="0">
                  <a:cs typeface="Helvetica" panose="020B0604020202020204" pitchFamily="34" charset="0"/>
                </a:rPr>
                <a:t>Lymphocytes CD8</a:t>
              </a:r>
              <a:r>
                <a:rPr lang="en-US" sz="1100" baseline="30000" dirty="0">
                  <a:cs typeface="Helvetica" panose="020B0604020202020204" pitchFamily="34" charset="0"/>
                </a:rPr>
                <a:t>+</a:t>
              </a:r>
              <a:endParaRPr lang="en-US" sz="1100" dirty="0">
                <a:cs typeface="Helvetica" panose="020B0604020202020204" pitchFamily="34" charset="0"/>
              </a:endParaRPr>
            </a:p>
          </p:txBody>
        </p:sp>
        <p:sp>
          <p:nvSpPr>
            <p:cNvPr id="8" name="TextBox 7"/>
            <p:cNvSpPr txBox="1"/>
            <p:nvPr/>
          </p:nvSpPr>
          <p:spPr>
            <a:xfrm>
              <a:off x="-39169" y="5730093"/>
              <a:ext cx="603328" cy="261610"/>
            </a:xfrm>
            <a:prstGeom prst="rect">
              <a:avLst/>
            </a:prstGeom>
            <a:noFill/>
          </p:spPr>
          <p:txBody>
            <a:bodyPr wrap="square" rtlCol="0">
              <a:spAutoFit/>
            </a:bodyPr>
            <a:lstStyle/>
            <a:p>
              <a:pPr algn="r"/>
              <a:r>
                <a:rPr lang="en-US" sz="1100" dirty="0">
                  <a:cs typeface="Helvetica" panose="020B0604020202020204" pitchFamily="34" charset="0"/>
                </a:rPr>
                <a:t>MHCI</a:t>
              </a:r>
            </a:p>
          </p:txBody>
        </p:sp>
        <p:cxnSp>
          <p:nvCxnSpPr>
            <p:cNvPr id="10" name="Straight Arrow Connector 9"/>
            <p:cNvCxnSpPr/>
            <p:nvPr/>
          </p:nvCxnSpPr>
          <p:spPr>
            <a:xfrm>
              <a:off x="2846569" y="6232981"/>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47829" y="6232981"/>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6124359" y="4578204"/>
              <a:ext cx="2545396" cy="257918"/>
              <a:chOff x="7555960" y="5392447"/>
              <a:chExt cx="1218297" cy="174247"/>
            </a:xfrm>
          </p:grpSpPr>
          <p:sp>
            <p:nvSpPr>
              <p:cNvPr id="13" name="Rounded Rectangle 12"/>
              <p:cNvSpPr/>
              <p:nvPr/>
            </p:nvSpPr>
            <p:spPr>
              <a:xfrm>
                <a:off x="7555960" y="5397007"/>
                <a:ext cx="1218297" cy="169687"/>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590366" y="5392447"/>
                <a:ext cx="1177273" cy="171543"/>
              </a:xfrm>
              <a:prstGeom prst="rect">
                <a:avLst/>
              </a:prstGeom>
              <a:noFill/>
            </p:spPr>
            <p:txBody>
              <a:bodyPr wrap="none" rtlCol="0">
                <a:spAutoFit/>
              </a:bodyPr>
              <a:lstStyle/>
              <a:p>
                <a:pPr algn="ctr"/>
                <a:r>
                  <a:rPr lang="fr-FR" sz="1050" b="1" dirty="0">
                    <a:latin typeface="Helvetica" panose="020B0604020202020204" pitchFamily="34" charset="0"/>
                    <a:cs typeface="Helvetica" panose="020B0604020202020204" pitchFamily="34" charset="0"/>
                  </a:rPr>
                  <a:t>Mort cellulaire et lésions tissulaires</a:t>
                </a:r>
              </a:p>
            </p:txBody>
          </p:sp>
        </p:grpSp>
        <p:grpSp>
          <p:nvGrpSpPr>
            <p:cNvPr id="15" name="Group 14"/>
            <p:cNvGrpSpPr/>
            <p:nvPr/>
          </p:nvGrpSpPr>
          <p:grpSpPr>
            <a:xfrm>
              <a:off x="3350393" y="4524567"/>
              <a:ext cx="1967205" cy="311559"/>
              <a:chOff x="5954679" y="3182622"/>
              <a:chExt cx="1465847" cy="255421"/>
            </a:xfrm>
          </p:grpSpPr>
          <p:sp>
            <p:nvSpPr>
              <p:cNvPr id="16" name="Rounded Rectangle 15"/>
              <p:cNvSpPr/>
              <p:nvPr/>
            </p:nvSpPr>
            <p:spPr>
              <a:xfrm>
                <a:off x="6003542" y="3182622"/>
                <a:ext cx="1376398" cy="255421"/>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954679" y="3197019"/>
                <a:ext cx="1465847" cy="208164"/>
              </a:xfrm>
              <a:prstGeom prst="rect">
                <a:avLst/>
              </a:prstGeom>
              <a:noFill/>
            </p:spPr>
            <p:txBody>
              <a:bodyPr wrap="none" rtlCol="0">
                <a:spAutoFit/>
              </a:bodyPr>
              <a:lstStyle/>
              <a:p>
                <a:pPr algn="ctr"/>
                <a:r>
                  <a:rPr lang="fr-FR" sz="1050" dirty="0">
                    <a:latin typeface="Helvetica" panose="020B0604020202020204" pitchFamily="34" charset="0"/>
                    <a:cs typeface="Helvetica" panose="020B0604020202020204" pitchFamily="34" charset="0"/>
                  </a:rPr>
                  <a:t>Destruction de cellules saines</a:t>
                </a:r>
              </a:p>
            </p:txBody>
          </p:sp>
        </p:grpSp>
        <p:sp>
          <p:nvSpPr>
            <p:cNvPr id="42" name="TextBox 41"/>
            <p:cNvSpPr txBox="1"/>
            <p:nvPr/>
          </p:nvSpPr>
          <p:spPr>
            <a:xfrm>
              <a:off x="-82652" y="6037294"/>
              <a:ext cx="696763" cy="430887"/>
            </a:xfrm>
            <a:prstGeom prst="rect">
              <a:avLst/>
            </a:prstGeom>
            <a:noFill/>
          </p:spPr>
          <p:txBody>
            <a:bodyPr wrap="square" rtlCol="0">
              <a:spAutoFit/>
            </a:bodyPr>
            <a:lstStyle/>
            <a:p>
              <a:pPr algn="ctr"/>
              <a:r>
                <a:rPr lang="fr-FR" sz="1100" dirty="0">
                  <a:cs typeface="Helvetica" panose="020B0604020202020204" pitchFamily="34" charset="0"/>
                </a:rPr>
                <a:t>Tissu sain</a:t>
              </a:r>
            </a:p>
          </p:txBody>
        </p:sp>
      </p:grpSp>
    </p:spTree>
    <p:extLst>
      <p:ext uri="{BB962C8B-B14F-4D97-AF65-F5344CB8AC3E}">
        <p14:creationId xmlns:p14="http://schemas.microsoft.com/office/powerpoint/2010/main" val="21818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p:cNvPicPr>
            <a:picLocks/>
          </p:cNvPicPr>
          <p:nvPr/>
        </p:nvPicPr>
        <p:blipFill>
          <a:blip r:embed="rId2">
            <a:extLst/>
          </a:blip>
          <a:stretch>
            <a:fillRect/>
          </a:stretch>
        </p:blipFill>
        <p:spPr>
          <a:xfrm>
            <a:off x="187668" y="259057"/>
            <a:ext cx="8768663" cy="1036685"/>
          </a:xfrm>
          <a:prstGeom prst="rect">
            <a:avLst/>
          </a:prstGeom>
          <a:effectLst/>
        </p:spPr>
      </p:pic>
      <p:sp>
        <p:nvSpPr>
          <p:cNvPr id="124" name="Shape 124"/>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r>
              <a:rPr dirty="0">
                <a:latin typeface="+mj-lt"/>
                <a:cs typeface="Helvetica" pitchFamily="34" charset="0"/>
              </a:rPr>
              <a:t>Transplantation</a:t>
            </a:r>
          </a:p>
        </p:txBody>
      </p:sp>
      <p:pic>
        <p:nvPicPr>
          <p:cNvPr id="126" name="pasted-image.png"/>
          <p:cNvPicPr>
            <a:picLocks noChangeAspect="1"/>
          </p:cNvPicPr>
          <p:nvPr/>
        </p:nvPicPr>
        <p:blipFill>
          <a:blip r:embed="rId3">
            <a:extLst/>
          </a:blip>
          <a:stretch>
            <a:fillRect/>
          </a:stretch>
        </p:blipFill>
        <p:spPr>
          <a:xfrm>
            <a:off x="5176829" y="2224714"/>
            <a:ext cx="2873966" cy="4330024"/>
          </a:xfrm>
          <a:prstGeom prst="rect">
            <a:avLst/>
          </a:prstGeom>
          <a:ln w="12700">
            <a:miter lim="400000"/>
          </a:ln>
        </p:spPr>
      </p:pic>
      <p:sp>
        <p:nvSpPr>
          <p:cNvPr id="127" name="Shape 127"/>
          <p:cNvSpPr/>
          <p:nvPr/>
        </p:nvSpPr>
        <p:spPr>
          <a:xfrm>
            <a:off x="3845154" y="3875484"/>
            <a:ext cx="1248466" cy="0"/>
          </a:xfrm>
          <a:prstGeom prst="line">
            <a:avLst/>
          </a:prstGeom>
          <a:ln w="25400">
            <a:solidFill>
              <a:srgbClr val="000000"/>
            </a:solidFill>
            <a:miter lim="400000"/>
            <a:tailEnd type="triangle"/>
          </a:ln>
        </p:spPr>
        <p:txBody>
          <a:bodyPr lIns="35717" tIns="35717" rIns="35717" bIns="35717" anchor="ctr"/>
          <a:lstStyle/>
          <a:p>
            <a:pPr>
              <a:defRPr sz="2400"/>
            </a:pPr>
            <a:endParaRPr dirty="0"/>
          </a:p>
        </p:txBody>
      </p:sp>
      <p:sp>
        <p:nvSpPr>
          <p:cNvPr id="128" name="Shape 128"/>
          <p:cNvSpPr/>
          <p:nvPr/>
        </p:nvSpPr>
        <p:spPr>
          <a:xfrm>
            <a:off x="1369470" y="1574735"/>
            <a:ext cx="1444302" cy="533796"/>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a:latin typeface="Helvetica"/>
                <a:ea typeface="Helvetica"/>
                <a:cs typeface="Helvetica"/>
                <a:sym typeface="Helvetica"/>
              </a:defRPr>
            </a:lvl1pPr>
          </a:lstStyle>
          <a:p>
            <a:r>
              <a:rPr lang="fr-CH" sz="3000" dirty="0">
                <a:latin typeface="+mj-lt"/>
              </a:rPr>
              <a:t>Donneur</a:t>
            </a:r>
            <a:endParaRPr sz="3000" dirty="0">
              <a:latin typeface="+mj-lt"/>
            </a:endParaRPr>
          </a:p>
        </p:txBody>
      </p:sp>
      <p:sp>
        <p:nvSpPr>
          <p:cNvPr id="129" name="Shape 129"/>
          <p:cNvSpPr/>
          <p:nvPr/>
        </p:nvSpPr>
        <p:spPr>
          <a:xfrm>
            <a:off x="5892902" y="1564102"/>
            <a:ext cx="1512078" cy="533796"/>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a:latin typeface="Helvetica"/>
                <a:ea typeface="Helvetica"/>
                <a:cs typeface="Helvetica"/>
                <a:sym typeface="Helvetica"/>
              </a:defRPr>
            </a:lvl1pPr>
          </a:lstStyle>
          <a:p>
            <a:r>
              <a:rPr lang="fr-CH" sz="3000" dirty="0">
                <a:latin typeface="+mj-lt"/>
              </a:rPr>
              <a:t>Receveur</a:t>
            </a:r>
            <a:endParaRPr sz="3000" dirty="0">
              <a:latin typeface="+mj-lt"/>
            </a:endParaRPr>
          </a:p>
        </p:txBody>
      </p:sp>
      <p:sp>
        <p:nvSpPr>
          <p:cNvPr id="130" name="Shape 130"/>
          <p:cNvSpPr/>
          <p:nvPr/>
        </p:nvSpPr>
        <p:spPr>
          <a:xfrm>
            <a:off x="3805765" y="1578099"/>
            <a:ext cx="1042590" cy="533796"/>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a:solidFill>
                  <a:schemeClr val="accent1"/>
                </a:solidFill>
                <a:latin typeface="Helvetica"/>
                <a:ea typeface="Helvetica"/>
                <a:cs typeface="Helvetica"/>
                <a:sym typeface="Helvetica"/>
              </a:defRPr>
            </a:lvl1pPr>
          </a:lstStyle>
          <a:p>
            <a:r>
              <a:rPr lang="fr-CH" sz="3000" dirty="0">
                <a:latin typeface="+mj-lt"/>
              </a:rPr>
              <a:t>Greffe</a:t>
            </a:r>
            <a:endParaRPr sz="3000" dirty="0">
              <a:latin typeface="+mj-lt"/>
            </a:endParaRPr>
          </a:p>
        </p:txBody>
      </p:sp>
      <p:sp>
        <p:nvSpPr>
          <p:cNvPr id="131" name="Shape 131"/>
          <p:cNvSpPr/>
          <p:nvPr/>
        </p:nvSpPr>
        <p:spPr>
          <a:xfrm>
            <a:off x="3779689" y="2446759"/>
            <a:ext cx="1270793" cy="1364793"/>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a:defRPr sz="2800">
                <a:solidFill>
                  <a:schemeClr val="accent1"/>
                </a:solidFill>
                <a:latin typeface="Helvetica"/>
                <a:ea typeface="Helvetica"/>
                <a:cs typeface="Helvetica"/>
                <a:sym typeface="Helvetica"/>
              </a:defRPr>
            </a:pPr>
            <a:r>
              <a:rPr lang="fr-CH" dirty="0">
                <a:latin typeface="+mj-lt"/>
              </a:rPr>
              <a:t>Cellules</a:t>
            </a:r>
          </a:p>
          <a:p>
            <a:pPr algn="ctr">
              <a:defRPr sz="2800">
                <a:solidFill>
                  <a:schemeClr val="accent1"/>
                </a:solidFill>
                <a:latin typeface="Helvetica"/>
                <a:ea typeface="Helvetica"/>
                <a:cs typeface="Helvetica"/>
                <a:sym typeface="Helvetica"/>
              </a:defRPr>
            </a:pPr>
            <a:r>
              <a:rPr lang="fr-CH" dirty="0">
                <a:latin typeface="+mj-lt"/>
              </a:rPr>
              <a:t>Tissus</a:t>
            </a:r>
            <a:endParaRPr dirty="0">
              <a:latin typeface="+mj-lt"/>
            </a:endParaRPr>
          </a:p>
          <a:p>
            <a:pPr algn="ctr">
              <a:defRPr sz="2800">
                <a:solidFill>
                  <a:schemeClr val="accent1"/>
                </a:solidFill>
                <a:latin typeface="Helvetica"/>
                <a:ea typeface="Helvetica"/>
                <a:cs typeface="Helvetica"/>
                <a:sym typeface="Helvetica"/>
              </a:defRPr>
            </a:pPr>
            <a:r>
              <a:rPr dirty="0">
                <a:latin typeface="+mj-lt"/>
              </a:rPr>
              <a:t>Organ</a:t>
            </a:r>
            <a:r>
              <a:rPr lang="fr-CH" dirty="0">
                <a:latin typeface="+mj-lt"/>
              </a:rPr>
              <a:t>e</a:t>
            </a:r>
            <a:r>
              <a:rPr dirty="0">
                <a:latin typeface="+mj-lt"/>
              </a:rPr>
              <a:t>s</a:t>
            </a:r>
          </a:p>
        </p:txBody>
      </p:sp>
      <p:grpSp>
        <p:nvGrpSpPr>
          <p:cNvPr id="136" name="Group 136"/>
          <p:cNvGrpSpPr/>
          <p:nvPr/>
        </p:nvGrpSpPr>
        <p:grpSpPr>
          <a:xfrm>
            <a:off x="676266" y="2224714"/>
            <a:ext cx="2874033" cy="4491021"/>
            <a:chOff x="0" y="0"/>
            <a:chExt cx="4087512" cy="6387229"/>
          </a:xfrm>
        </p:grpSpPr>
        <p:pic>
          <p:nvPicPr>
            <p:cNvPr id="132" name="pasted-image.png"/>
            <p:cNvPicPr>
              <a:picLocks noChangeAspect="1"/>
            </p:cNvPicPr>
            <p:nvPr/>
          </p:nvPicPr>
          <p:blipFill>
            <a:blip r:embed="rId3">
              <a:extLst/>
            </a:blip>
            <a:stretch>
              <a:fillRect/>
            </a:stretch>
          </p:blipFill>
          <p:spPr>
            <a:xfrm>
              <a:off x="0" y="0"/>
              <a:ext cx="4087418" cy="6158256"/>
            </a:xfrm>
            <a:prstGeom prst="rect">
              <a:avLst/>
            </a:prstGeom>
            <a:ln w="12700" cap="flat">
              <a:noFill/>
              <a:miter lim="400000"/>
            </a:ln>
            <a:effectLst/>
          </p:spPr>
        </p:pic>
        <p:grpSp>
          <p:nvGrpSpPr>
            <p:cNvPr id="135" name="Group 135"/>
            <p:cNvGrpSpPr/>
            <p:nvPr/>
          </p:nvGrpSpPr>
          <p:grpSpPr>
            <a:xfrm>
              <a:off x="2286516" y="6057962"/>
              <a:ext cx="1800997" cy="329268"/>
              <a:chOff x="0" y="0"/>
              <a:chExt cx="1800995" cy="329266"/>
            </a:xfrm>
          </p:grpSpPr>
          <p:sp>
            <p:nvSpPr>
              <p:cNvPr id="133" name="Shape 133"/>
              <p:cNvSpPr/>
              <p:nvPr/>
            </p:nvSpPr>
            <p:spPr>
              <a:xfrm>
                <a:off x="0" y="25400"/>
                <a:ext cx="1775596" cy="30386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134" name="Shape 134"/>
              <p:cNvSpPr/>
              <p:nvPr/>
            </p:nvSpPr>
            <p:spPr>
              <a:xfrm>
                <a:off x="25400" y="0"/>
                <a:ext cx="1775596" cy="30386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grpSp>
      </p:grpSp>
      <p:grpSp>
        <p:nvGrpSpPr>
          <p:cNvPr id="139" name="Group 139"/>
          <p:cNvGrpSpPr/>
          <p:nvPr/>
        </p:nvGrpSpPr>
        <p:grpSpPr>
          <a:xfrm>
            <a:off x="6766676" y="6484220"/>
            <a:ext cx="1266325" cy="231516"/>
            <a:chOff x="0" y="0"/>
            <a:chExt cx="1800995" cy="329266"/>
          </a:xfrm>
        </p:grpSpPr>
        <p:sp>
          <p:nvSpPr>
            <p:cNvPr id="137" name="Shape 137"/>
            <p:cNvSpPr/>
            <p:nvPr/>
          </p:nvSpPr>
          <p:spPr>
            <a:xfrm>
              <a:off x="0" y="25400"/>
              <a:ext cx="1775596" cy="30386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138" name="Shape 138"/>
            <p:cNvSpPr/>
            <p:nvPr/>
          </p:nvSpPr>
          <p:spPr>
            <a:xfrm>
              <a:off x="25400" y="0"/>
              <a:ext cx="1775596" cy="30386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grpSp>
      <p:sp>
        <p:nvSpPr>
          <p:cNvPr id="21" name="Cœur 20"/>
          <p:cNvSpPr/>
          <p:nvPr/>
        </p:nvSpPr>
        <p:spPr>
          <a:xfrm>
            <a:off x="2158291" y="3246910"/>
            <a:ext cx="251363" cy="251363"/>
          </a:xfrm>
          <a:prstGeom prst="hear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œur 21"/>
          <p:cNvSpPr/>
          <p:nvPr/>
        </p:nvSpPr>
        <p:spPr>
          <a:xfrm>
            <a:off x="6658853" y="3246910"/>
            <a:ext cx="251363" cy="251363"/>
          </a:xfrm>
          <a:prstGeom prst="hear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244360561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3">
            <a:extLst/>
          </a:blip>
          <a:stretch>
            <a:fillRect/>
          </a:stretch>
        </p:blipFill>
        <p:spPr>
          <a:xfrm>
            <a:off x="106331" y="157676"/>
            <a:ext cx="8686799" cy="922979"/>
          </a:xfrm>
          <a:prstGeom prst="rect">
            <a:avLst/>
          </a:prstGeom>
          <a:effectLst/>
        </p:spPr>
      </p:pic>
      <p:sp>
        <p:nvSpPr>
          <p:cNvPr id="2" name="Titre 1"/>
          <p:cNvSpPr>
            <a:spLocks noGrp="1"/>
          </p:cNvSpPr>
          <p:nvPr>
            <p:ph type="title"/>
          </p:nvPr>
        </p:nvSpPr>
        <p:spPr>
          <a:xfrm>
            <a:off x="457200" y="-81765"/>
            <a:ext cx="8229600" cy="1160763"/>
          </a:xfrm>
        </p:spPr>
        <p:txBody>
          <a:bodyPr>
            <a:normAutofit/>
          </a:bodyPr>
          <a:lstStyle/>
          <a:p>
            <a:r>
              <a:rPr lang="fr-CH" sz="4000" dirty="0">
                <a:solidFill>
                  <a:srgbClr val="C00000"/>
                </a:solidFill>
                <a:cs typeface="Helvetica" pitchFamily="34" charset="0"/>
              </a:rPr>
              <a:t>Phase effectrice (II)</a:t>
            </a:r>
          </a:p>
        </p:txBody>
      </p:sp>
      <p:sp>
        <p:nvSpPr>
          <p:cNvPr id="6" name="Espace réservé du texte 2"/>
          <p:cNvSpPr>
            <a:spLocks noGrp="1"/>
          </p:cNvSpPr>
          <p:nvPr>
            <p:ph type="body" idx="1"/>
          </p:nvPr>
        </p:nvSpPr>
        <p:spPr>
          <a:xfrm>
            <a:off x="255181" y="1078999"/>
            <a:ext cx="8431619" cy="1175252"/>
          </a:xfrm>
        </p:spPr>
        <p:txBody>
          <a:bodyPr>
            <a:noAutofit/>
          </a:bodyPr>
          <a:lstStyle/>
          <a:p>
            <a:pPr marL="82550" indent="-82550" algn="just">
              <a:lnSpc>
                <a:spcPts val="2200"/>
              </a:lnSpc>
              <a:spcBef>
                <a:spcPts val="1200"/>
              </a:spcBef>
              <a:buNone/>
            </a:pPr>
            <a:r>
              <a:rPr lang="fr-CH" sz="2400" dirty="0">
                <a:cs typeface="Helvetica" pitchFamily="34" charset="0"/>
              </a:rPr>
              <a:t>Une fois lymphocytes activés, il existe plusieurs mécanisme pour détruire les cellules visées :</a:t>
            </a:r>
          </a:p>
          <a:p>
            <a:pPr marL="0" lvl="0" indent="0" algn="just">
              <a:lnSpc>
                <a:spcPts val="2200"/>
              </a:lnSpc>
              <a:spcBef>
                <a:spcPts val="1200"/>
              </a:spcBef>
              <a:buNone/>
            </a:pPr>
            <a:r>
              <a:rPr lang="fr-CH" sz="2200" b="1" dirty="0">
                <a:cs typeface="Helvetica" pitchFamily="34" charset="0"/>
              </a:rPr>
              <a:t>2. Cytotoxicité directe via les lymphocytes T CD8</a:t>
            </a:r>
            <a:r>
              <a:rPr lang="fr-CH" sz="2200" b="1" baseline="30000" dirty="0">
                <a:cs typeface="Helvetica" pitchFamily="34" charset="0"/>
              </a:rPr>
              <a:t>+ </a:t>
            </a:r>
            <a:r>
              <a:rPr lang="fr-CH" sz="2200" dirty="0">
                <a:cs typeface="Helvetica" pitchFamily="34" charset="0"/>
              </a:rPr>
              <a:t>:</a:t>
            </a:r>
            <a:endParaRPr lang="fr-CH" sz="2200" baseline="30000" dirty="0">
              <a:cs typeface="Helvetica" pitchFamily="34" charset="0"/>
            </a:endParaRPr>
          </a:p>
        </p:txBody>
      </p:sp>
      <p:sp>
        <p:nvSpPr>
          <p:cNvPr id="3" name="Slide Number Placeholder 2"/>
          <p:cNvSpPr>
            <a:spLocks noGrp="1"/>
          </p:cNvSpPr>
          <p:nvPr>
            <p:ph type="sldNum" sz="quarter" idx="2"/>
          </p:nvPr>
        </p:nvSpPr>
        <p:spPr/>
        <p:txBody>
          <a:bodyPr/>
          <a:lstStyle/>
          <a:p>
            <a:fld id="{86CB4B4D-7CA3-9044-876B-883B54F8677D}" type="slidenum">
              <a:rPr lang="en-US" smtClean="0"/>
              <a:pPr/>
              <a:t>20</a:t>
            </a:fld>
            <a:endParaRPr lang="en-US"/>
          </a:p>
        </p:txBody>
      </p:sp>
      <p:grpSp>
        <p:nvGrpSpPr>
          <p:cNvPr id="26" name="Group 25"/>
          <p:cNvGrpSpPr/>
          <p:nvPr/>
        </p:nvGrpSpPr>
        <p:grpSpPr>
          <a:xfrm>
            <a:off x="68552" y="2834974"/>
            <a:ext cx="9173182" cy="2503458"/>
            <a:chOff x="-192398" y="4524567"/>
            <a:chExt cx="9173182" cy="2503458"/>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98" y="4544890"/>
              <a:ext cx="3548430" cy="2483135"/>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7810" y="4544890"/>
              <a:ext cx="3548430" cy="2483135"/>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2354" y="4544890"/>
              <a:ext cx="3548430" cy="2483135"/>
            </a:xfrm>
            <a:prstGeom prst="rect">
              <a:avLst/>
            </a:prstGeom>
          </p:spPr>
        </p:pic>
        <p:sp>
          <p:nvSpPr>
            <p:cNvPr id="30" name="TextBox 29"/>
            <p:cNvSpPr txBox="1"/>
            <p:nvPr/>
          </p:nvSpPr>
          <p:spPr>
            <a:xfrm>
              <a:off x="40117" y="4718409"/>
              <a:ext cx="3017222" cy="261610"/>
            </a:xfrm>
            <a:prstGeom prst="rect">
              <a:avLst/>
            </a:prstGeom>
            <a:noFill/>
          </p:spPr>
          <p:txBody>
            <a:bodyPr wrap="square" rtlCol="0">
              <a:spAutoFit/>
            </a:bodyPr>
            <a:lstStyle/>
            <a:p>
              <a:pPr algn="ctr"/>
              <a:r>
                <a:rPr lang="en-US" sz="1100" dirty="0">
                  <a:cs typeface="Helvetica" panose="020B0604020202020204" pitchFamily="34" charset="0"/>
                </a:rPr>
                <a:t>Lymphocytes CD8</a:t>
              </a:r>
              <a:r>
                <a:rPr lang="en-US" sz="1100" baseline="30000" dirty="0">
                  <a:cs typeface="Helvetica" panose="020B0604020202020204" pitchFamily="34" charset="0"/>
                </a:rPr>
                <a:t>+</a:t>
              </a:r>
              <a:endParaRPr lang="en-US" sz="1100" dirty="0">
                <a:cs typeface="Helvetica" panose="020B0604020202020204" pitchFamily="34" charset="0"/>
              </a:endParaRPr>
            </a:p>
          </p:txBody>
        </p:sp>
        <p:sp>
          <p:nvSpPr>
            <p:cNvPr id="31" name="TextBox 30"/>
            <p:cNvSpPr txBox="1"/>
            <p:nvPr/>
          </p:nvSpPr>
          <p:spPr>
            <a:xfrm>
              <a:off x="-39169" y="5730093"/>
              <a:ext cx="603328" cy="261610"/>
            </a:xfrm>
            <a:prstGeom prst="rect">
              <a:avLst/>
            </a:prstGeom>
            <a:noFill/>
          </p:spPr>
          <p:txBody>
            <a:bodyPr wrap="square" rtlCol="0">
              <a:spAutoFit/>
            </a:bodyPr>
            <a:lstStyle/>
            <a:p>
              <a:pPr algn="r"/>
              <a:r>
                <a:rPr lang="en-US" sz="1100" dirty="0">
                  <a:cs typeface="Helvetica" panose="020B0604020202020204" pitchFamily="34" charset="0"/>
                </a:rPr>
                <a:t>MHCI</a:t>
              </a:r>
            </a:p>
          </p:txBody>
        </p:sp>
        <p:cxnSp>
          <p:nvCxnSpPr>
            <p:cNvPr id="32" name="Straight Arrow Connector 31"/>
            <p:cNvCxnSpPr/>
            <p:nvPr/>
          </p:nvCxnSpPr>
          <p:spPr>
            <a:xfrm>
              <a:off x="2846569" y="6232981"/>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547829" y="6232981"/>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6124359" y="4578204"/>
              <a:ext cx="2545396" cy="257918"/>
              <a:chOff x="7555960" y="5392447"/>
              <a:chExt cx="1218297" cy="174247"/>
            </a:xfrm>
          </p:grpSpPr>
          <p:sp>
            <p:nvSpPr>
              <p:cNvPr id="39" name="Rounded Rectangle 38"/>
              <p:cNvSpPr/>
              <p:nvPr/>
            </p:nvSpPr>
            <p:spPr>
              <a:xfrm>
                <a:off x="7555960" y="5397007"/>
                <a:ext cx="1218297" cy="169687"/>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7590366" y="5392447"/>
                <a:ext cx="1177273" cy="171543"/>
              </a:xfrm>
              <a:prstGeom prst="rect">
                <a:avLst/>
              </a:prstGeom>
              <a:noFill/>
            </p:spPr>
            <p:txBody>
              <a:bodyPr wrap="none" rtlCol="0">
                <a:spAutoFit/>
              </a:bodyPr>
              <a:lstStyle/>
              <a:p>
                <a:pPr algn="ctr"/>
                <a:r>
                  <a:rPr lang="fr-FR" sz="1050" b="1" dirty="0">
                    <a:latin typeface="Helvetica" panose="020B0604020202020204" pitchFamily="34" charset="0"/>
                    <a:cs typeface="Helvetica" panose="020B0604020202020204" pitchFamily="34" charset="0"/>
                  </a:rPr>
                  <a:t>Mort cellulaire et lésions tissulaires</a:t>
                </a:r>
              </a:p>
            </p:txBody>
          </p:sp>
        </p:grpSp>
        <p:grpSp>
          <p:nvGrpSpPr>
            <p:cNvPr id="35" name="Group 34"/>
            <p:cNvGrpSpPr/>
            <p:nvPr/>
          </p:nvGrpSpPr>
          <p:grpSpPr>
            <a:xfrm>
              <a:off x="3350393" y="4524567"/>
              <a:ext cx="1967205" cy="311559"/>
              <a:chOff x="5954679" y="3182622"/>
              <a:chExt cx="1465847" cy="255421"/>
            </a:xfrm>
          </p:grpSpPr>
          <p:sp>
            <p:nvSpPr>
              <p:cNvPr id="37" name="Rounded Rectangle 36"/>
              <p:cNvSpPr/>
              <p:nvPr/>
            </p:nvSpPr>
            <p:spPr>
              <a:xfrm>
                <a:off x="6003542" y="3182622"/>
                <a:ext cx="1376398" cy="255421"/>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5954679" y="3197019"/>
                <a:ext cx="1465847" cy="208164"/>
              </a:xfrm>
              <a:prstGeom prst="rect">
                <a:avLst/>
              </a:prstGeom>
              <a:noFill/>
            </p:spPr>
            <p:txBody>
              <a:bodyPr wrap="none" rtlCol="0">
                <a:spAutoFit/>
              </a:bodyPr>
              <a:lstStyle/>
              <a:p>
                <a:pPr algn="ctr"/>
                <a:r>
                  <a:rPr lang="fr-FR" sz="1050" dirty="0">
                    <a:latin typeface="Helvetica" panose="020B0604020202020204" pitchFamily="34" charset="0"/>
                    <a:cs typeface="Helvetica" panose="020B0604020202020204" pitchFamily="34" charset="0"/>
                  </a:rPr>
                  <a:t>Destruction de cellules saines</a:t>
                </a:r>
              </a:p>
            </p:txBody>
          </p:sp>
        </p:grpSp>
        <p:sp>
          <p:nvSpPr>
            <p:cNvPr id="36" name="TextBox 35"/>
            <p:cNvSpPr txBox="1"/>
            <p:nvPr/>
          </p:nvSpPr>
          <p:spPr>
            <a:xfrm>
              <a:off x="-82652" y="6037294"/>
              <a:ext cx="696763" cy="430887"/>
            </a:xfrm>
            <a:prstGeom prst="rect">
              <a:avLst/>
            </a:prstGeom>
            <a:noFill/>
          </p:spPr>
          <p:txBody>
            <a:bodyPr wrap="square" rtlCol="0">
              <a:spAutoFit/>
            </a:bodyPr>
            <a:lstStyle/>
            <a:p>
              <a:pPr algn="ctr"/>
              <a:r>
                <a:rPr lang="fr-FR" sz="1100" dirty="0">
                  <a:cs typeface="Helvetica" panose="020B0604020202020204" pitchFamily="34" charset="0"/>
                </a:rPr>
                <a:t>Tissu sain</a:t>
              </a:r>
            </a:p>
          </p:txBody>
        </p:sp>
      </p:grpSp>
    </p:spTree>
    <p:extLst>
      <p:ext uri="{BB962C8B-B14F-4D97-AF65-F5344CB8AC3E}">
        <p14:creationId xmlns:p14="http://schemas.microsoft.com/office/powerpoint/2010/main" val="31219852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3">
            <a:extLst/>
          </a:blip>
          <a:stretch>
            <a:fillRect/>
          </a:stretch>
        </p:blipFill>
        <p:spPr>
          <a:xfrm>
            <a:off x="106331" y="157676"/>
            <a:ext cx="8686799" cy="922979"/>
          </a:xfrm>
          <a:prstGeom prst="rect">
            <a:avLst/>
          </a:prstGeom>
          <a:effectLst/>
        </p:spPr>
      </p:pic>
      <p:sp>
        <p:nvSpPr>
          <p:cNvPr id="2" name="Titre 1"/>
          <p:cNvSpPr>
            <a:spLocks noGrp="1"/>
          </p:cNvSpPr>
          <p:nvPr>
            <p:ph type="title"/>
          </p:nvPr>
        </p:nvSpPr>
        <p:spPr>
          <a:xfrm>
            <a:off x="457200" y="-81765"/>
            <a:ext cx="8229600" cy="1160763"/>
          </a:xfrm>
        </p:spPr>
        <p:txBody>
          <a:bodyPr>
            <a:normAutofit/>
          </a:bodyPr>
          <a:lstStyle/>
          <a:p>
            <a:r>
              <a:rPr lang="fr-CH" sz="4000" dirty="0">
                <a:solidFill>
                  <a:srgbClr val="C00000"/>
                </a:solidFill>
                <a:cs typeface="Helvetica" pitchFamily="34" charset="0"/>
              </a:rPr>
              <a:t>Phase effectrice (III)</a:t>
            </a:r>
          </a:p>
        </p:txBody>
      </p:sp>
      <p:sp>
        <p:nvSpPr>
          <p:cNvPr id="6" name="Espace réservé du texte 2"/>
          <p:cNvSpPr>
            <a:spLocks noGrp="1"/>
          </p:cNvSpPr>
          <p:nvPr>
            <p:ph type="body" idx="1"/>
          </p:nvPr>
        </p:nvSpPr>
        <p:spPr>
          <a:xfrm>
            <a:off x="255181" y="1078997"/>
            <a:ext cx="8431619" cy="2839859"/>
          </a:xfrm>
        </p:spPr>
        <p:txBody>
          <a:bodyPr>
            <a:noAutofit/>
          </a:bodyPr>
          <a:lstStyle/>
          <a:p>
            <a:pPr marL="0" indent="0" algn="just">
              <a:lnSpc>
                <a:spcPts val="2200"/>
              </a:lnSpc>
              <a:spcBef>
                <a:spcPts val="1200"/>
              </a:spcBef>
              <a:buNone/>
            </a:pPr>
            <a:r>
              <a:rPr lang="fr-FR" sz="2400" dirty="0">
                <a:cs typeface="Helvetica" pitchFamily="34" charset="0"/>
              </a:rPr>
              <a:t>Une fois les lymphocytes activés, il existe plusieurs mécanismes pour détruire les cellules visées :</a:t>
            </a:r>
          </a:p>
          <a:p>
            <a:pPr marL="457200" indent="-457200" algn="just">
              <a:lnSpc>
                <a:spcPts val="2200"/>
              </a:lnSpc>
              <a:spcBef>
                <a:spcPts val="1200"/>
              </a:spcBef>
              <a:buNone/>
            </a:pPr>
            <a:r>
              <a:rPr lang="fr-FR" sz="2200" b="1" dirty="0">
                <a:cs typeface="Helvetica" pitchFamily="34" charset="0"/>
              </a:rPr>
              <a:t>3. 	Cytotoxicité cellulaire dépendante des anticorps</a:t>
            </a:r>
            <a:r>
              <a:rPr lang="fr-FR" sz="2200" dirty="0">
                <a:cs typeface="Helvetica" pitchFamily="34" charset="0"/>
              </a:rPr>
              <a:t>: </a:t>
            </a:r>
            <a:r>
              <a:rPr lang="fr-FR" sz="1600" dirty="0">
                <a:cs typeface="Helvetica" pitchFamily="34" charset="0"/>
              </a:rPr>
              <a:t>d’autres cellules que les lymphocytes,  à potentiel cytotoxique (neutrophiles, cellules NK, macrophages, éosinophiles) peuvent attaquer les cellules du greffon via une réponse humorale qui produit des anticorps spécifiques aux cellules du greffon et qui peuvent activer ces cellules en se fixant à leur récepteur FC. Ce mécanisme est </a:t>
            </a:r>
            <a:r>
              <a:rPr lang="fr-FR" sz="1600" i="1" dirty="0">
                <a:cs typeface="Helvetica" pitchFamily="34" charset="0"/>
              </a:rPr>
              <a:t>indépendant</a:t>
            </a:r>
            <a:r>
              <a:rPr lang="fr-FR" sz="1600" dirty="0">
                <a:cs typeface="Helvetica" pitchFamily="34" charset="0"/>
              </a:rPr>
              <a:t> du Complément.</a:t>
            </a:r>
          </a:p>
        </p:txBody>
      </p:sp>
      <p:sp>
        <p:nvSpPr>
          <p:cNvPr id="3" name="Slide Number Placeholder 2"/>
          <p:cNvSpPr>
            <a:spLocks noGrp="1"/>
          </p:cNvSpPr>
          <p:nvPr>
            <p:ph type="sldNum" sz="quarter" idx="2"/>
          </p:nvPr>
        </p:nvSpPr>
        <p:spPr/>
        <p:txBody>
          <a:bodyPr/>
          <a:lstStyle/>
          <a:p>
            <a:fld id="{86CB4B4D-7CA3-9044-876B-883B54F8677D}" type="slidenum">
              <a:rPr lang="en-US" smtClean="0"/>
              <a:pPr/>
              <a:t>21</a:t>
            </a:fld>
            <a:endParaRPr lang="en-US" dirty="0"/>
          </a:p>
        </p:txBody>
      </p:sp>
      <p:grpSp>
        <p:nvGrpSpPr>
          <p:cNvPr id="12" name="Group 11"/>
          <p:cNvGrpSpPr/>
          <p:nvPr/>
        </p:nvGrpSpPr>
        <p:grpSpPr>
          <a:xfrm>
            <a:off x="18327" y="3479949"/>
            <a:ext cx="9201878" cy="3035151"/>
            <a:chOff x="-57878" y="4013312"/>
            <a:chExt cx="9201878" cy="3035151"/>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590" y="4210991"/>
              <a:ext cx="4054783" cy="283747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436" y="4210990"/>
              <a:ext cx="4054783" cy="2837473"/>
            </a:xfrm>
            <a:prstGeom prst="rect">
              <a:avLst/>
            </a:prstGeom>
          </p:spPr>
        </p:pic>
        <p:sp>
          <p:nvSpPr>
            <p:cNvPr id="15" name="TextBox 14"/>
            <p:cNvSpPr txBox="1"/>
            <p:nvPr/>
          </p:nvSpPr>
          <p:spPr>
            <a:xfrm>
              <a:off x="1383081" y="4013312"/>
              <a:ext cx="897126" cy="246221"/>
            </a:xfrm>
            <a:prstGeom prst="rect">
              <a:avLst/>
            </a:prstGeom>
            <a:noFill/>
          </p:spPr>
          <p:txBody>
            <a:bodyPr wrap="none" rtlCol="0">
              <a:spAutoFit/>
            </a:bodyPr>
            <a:lstStyle/>
            <a:p>
              <a:r>
                <a:rPr lang="fr-FR" sz="1000" b="1">
                  <a:latin typeface="Helvetica" panose="020B0604020202020204" pitchFamily="34" charset="0"/>
                  <a:cs typeface="Helvetica" panose="020B0604020202020204" pitchFamily="34" charset="0"/>
                </a:rPr>
                <a:t>Neutrophile</a:t>
              </a:r>
            </a:p>
          </p:txBody>
        </p:sp>
        <p:sp>
          <p:nvSpPr>
            <p:cNvPr id="16" name="TextBox 15"/>
            <p:cNvSpPr txBox="1"/>
            <p:nvPr/>
          </p:nvSpPr>
          <p:spPr>
            <a:xfrm>
              <a:off x="5495202" y="4013312"/>
              <a:ext cx="838691" cy="246221"/>
            </a:xfrm>
            <a:prstGeom prst="rect">
              <a:avLst/>
            </a:prstGeom>
            <a:noFill/>
          </p:spPr>
          <p:txBody>
            <a:bodyPr wrap="none" rtlCol="0">
              <a:spAutoFit/>
            </a:bodyPr>
            <a:lstStyle/>
            <a:p>
              <a:r>
                <a:rPr lang="en-US" sz="1000" b="1" dirty="0">
                  <a:latin typeface="Helvetica" panose="020B0604020202020204" pitchFamily="34" charset="0"/>
                  <a:cs typeface="Helvetica" panose="020B0604020202020204" pitchFamily="34" charset="0"/>
                </a:rPr>
                <a:t>Cellule NK</a:t>
              </a:r>
            </a:p>
          </p:txBody>
        </p:sp>
        <p:sp>
          <p:nvSpPr>
            <p:cNvPr id="17" name="TextBox 16"/>
            <p:cNvSpPr txBox="1"/>
            <p:nvPr/>
          </p:nvSpPr>
          <p:spPr>
            <a:xfrm>
              <a:off x="3330294" y="4013312"/>
              <a:ext cx="938077" cy="246221"/>
            </a:xfrm>
            <a:prstGeom prst="rect">
              <a:avLst/>
            </a:prstGeom>
            <a:noFill/>
          </p:spPr>
          <p:txBody>
            <a:bodyPr wrap="none" rtlCol="0">
              <a:spAutoFit/>
            </a:bodyPr>
            <a:lstStyle/>
            <a:p>
              <a:r>
                <a:rPr lang="en-US" sz="1000" b="1" dirty="0">
                  <a:latin typeface="Helvetica" panose="020B0604020202020204" pitchFamily="34" charset="0"/>
                  <a:cs typeface="Helvetica" panose="020B0604020202020204" pitchFamily="34" charset="0"/>
                </a:rPr>
                <a:t>Macrophage</a:t>
              </a:r>
            </a:p>
          </p:txBody>
        </p:sp>
        <p:sp>
          <p:nvSpPr>
            <p:cNvPr id="18" name="TextBox 17"/>
            <p:cNvSpPr txBox="1"/>
            <p:nvPr/>
          </p:nvSpPr>
          <p:spPr>
            <a:xfrm>
              <a:off x="7516197" y="4013312"/>
              <a:ext cx="911402" cy="246221"/>
            </a:xfrm>
            <a:prstGeom prst="rect">
              <a:avLst/>
            </a:prstGeom>
            <a:noFill/>
          </p:spPr>
          <p:txBody>
            <a:bodyPr wrap="none" rtlCol="0">
              <a:spAutoFit/>
            </a:bodyPr>
            <a:lstStyle/>
            <a:p>
              <a:r>
                <a:rPr lang="fr-FR" sz="1000" b="1">
                  <a:latin typeface="Helvetica" panose="020B0604020202020204" pitchFamily="34" charset="0"/>
                  <a:cs typeface="Helvetica" panose="020B0604020202020204" pitchFamily="34" charset="0"/>
                </a:rPr>
                <a:t>Eosinophile</a:t>
              </a:r>
            </a:p>
          </p:txBody>
        </p:sp>
        <p:sp>
          <p:nvSpPr>
            <p:cNvPr id="19" name="TextBox 18"/>
            <p:cNvSpPr txBox="1"/>
            <p:nvPr/>
          </p:nvSpPr>
          <p:spPr>
            <a:xfrm>
              <a:off x="4111236" y="6622384"/>
              <a:ext cx="1383966" cy="230832"/>
            </a:xfrm>
            <a:prstGeom prst="rect">
              <a:avLst/>
            </a:prstGeom>
            <a:noFill/>
          </p:spPr>
          <p:txBody>
            <a:bodyPr wrap="square" rtlCol="0">
              <a:spAutoFit/>
            </a:bodyPr>
            <a:lstStyle/>
            <a:p>
              <a:pPr algn="ctr"/>
              <a:r>
                <a:rPr lang="en-US" sz="900" dirty="0" err="1">
                  <a:latin typeface="Helvetica" panose="020B0604020202020204" pitchFamily="34" charset="0"/>
                  <a:cs typeface="Helvetica" panose="020B0604020202020204" pitchFamily="34" charset="0"/>
                </a:rPr>
                <a:t>Greffon</a:t>
              </a:r>
              <a:endParaRPr lang="en-US" sz="900" dirty="0">
                <a:latin typeface="Helvetica" panose="020B0604020202020204" pitchFamily="34" charset="0"/>
                <a:cs typeface="Helvetica" panose="020B0604020202020204" pitchFamily="34" charset="0"/>
              </a:endParaRPr>
            </a:p>
          </p:txBody>
        </p:sp>
        <p:sp>
          <p:nvSpPr>
            <p:cNvPr id="20" name="Rectangle 19"/>
            <p:cNvSpPr/>
            <p:nvPr/>
          </p:nvSpPr>
          <p:spPr>
            <a:xfrm>
              <a:off x="-57878" y="5425538"/>
              <a:ext cx="1295025" cy="646331"/>
            </a:xfrm>
            <a:prstGeom prst="rect">
              <a:avLst/>
            </a:prstGeom>
          </p:spPr>
          <p:txBody>
            <a:bodyPr wrap="square">
              <a:spAutoFit/>
            </a:bodyPr>
            <a:lstStyle/>
            <a:p>
              <a:r>
                <a:rPr lang="fr-FR" sz="900" dirty="0">
                  <a:latin typeface="Helvetica" panose="020B0604020202020204" pitchFamily="34" charset="0"/>
                  <a:cs typeface="Helvetica" panose="020B0604020202020204" pitchFamily="34" charset="0"/>
                </a:rPr>
                <a:t>Anticorps </a:t>
              </a:r>
              <a:r>
                <a:rPr lang="fr-FR" sz="900" dirty="0" err="1">
                  <a:latin typeface="Helvetica" panose="020B0604020202020204" pitchFamily="34" charset="0"/>
                  <a:cs typeface="Helvetica" panose="020B0604020202020204" pitchFamily="34" charset="0"/>
                </a:rPr>
                <a:t>IgG</a:t>
              </a:r>
              <a:r>
                <a:rPr lang="fr-FR" sz="900" dirty="0">
                  <a:latin typeface="Helvetica" panose="020B0604020202020204" pitchFamily="34" charset="0"/>
                  <a:cs typeface="Helvetica" panose="020B0604020202020204" pitchFamily="34" charset="0"/>
                </a:rPr>
                <a:t> contre</a:t>
              </a:r>
            </a:p>
            <a:p>
              <a:pPr algn="ctr"/>
              <a:r>
                <a:rPr lang="fr-FR" sz="900" dirty="0">
                  <a:latin typeface="Helvetica" panose="020B0604020202020204" pitchFamily="34" charset="0"/>
                  <a:cs typeface="Helvetica" panose="020B0604020202020204" pitchFamily="34" charset="0"/>
                </a:rPr>
                <a:t>molécules </a:t>
              </a:r>
              <a:r>
                <a:rPr lang="fr-FR" sz="900" dirty="0" err="1">
                  <a:latin typeface="Helvetica" panose="020B0604020202020204" pitchFamily="34" charset="0"/>
                  <a:cs typeface="Helvetica" panose="020B0604020202020204" pitchFamily="34" charset="0"/>
                </a:rPr>
                <a:t>allogéniques</a:t>
              </a:r>
              <a:r>
                <a:rPr lang="fr-FR" sz="900" dirty="0">
                  <a:latin typeface="Helvetica" panose="020B0604020202020204" pitchFamily="34" charset="0"/>
                  <a:cs typeface="Helvetica" panose="020B0604020202020204" pitchFamily="34" charset="0"/>
                </a:rPr>
                <a:t> MHCI du greffon</a:t>
              </a:r>
            </a:p>
          </p:txBody>
        </p:sp>
        <p:sp>
          <p:nvSpPr>
            <p:cNvPr id="21" name="TextBox 20"/>
            <p:cNvSpPr txBox="1"/>
            <p:nvPr/>
          </p:nvSpPr>
          <p:spPr>
            <a:xfrm>
              <a:off x="498303" y="5161016"/>
              <a:ext cx="786635" cy="239496"/>
            </a:xfrm>
            <a:prstGeom prst="rect">
              <a:avLst/>
            </a:prstGeom>
            <a:noFill/>
          </p:spPr>
          <p:txBody>
            <a:bodyPr wrap="square" rtlCol="0">
              <a:spAutoFit/>
            </a:bodyPr>
            <a:lstStyle/>
            <a:p>
              <a:r>
                <a:rPr lang="en-US" sz="900" dirty="0">
                  <a:latin typeface="Helvetica" panose="020B0604020202020204" pitchFamily="34" charset="0"/>
                  <a:cs typeface="Helvetica" panose="020B0604020202020204" pitchFamily="34" charset="0"/>
                </a:rPr>
                <a:t>Fc receptor</a:t>
              </a:r>
            </a:p>
          </p:txBody>
        </p:sp>
        <p:cxnSp>
          <p:nvCxnSpPr>
            <p:cNvPr id="22" name="Straight Connector 21"/>
            <p:cNvCxnSpPr/>
            <p:nvPr/>
          </p:nvCxnSpPr>
          <p:spPr>
            <a:xfrm>
              <a:off x="1098545" y="5543438"/>
              <a:ext cx="561555" cy="0"/>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19068" y="4461066"/>
              <a:ext cx="1077539" cy="672462"/>
            </a:xfrm>
            <a:prstGeom prst="rect">
              <a:avLst/>
            </a:prstGeom>
            <a:noFill/>
          </p:spPr>
          <p:txBody>
            <a:bodyPr wrap="none" rtlCol="0">
              <a:normAutofit/>
            </a:bodyPr>
            <a:lstStyle/>
            <a:p>
              <a:pPr algn="ctr"/>
              <a:r>
                <a:rPr lang="en-US" sz="900" dirty="0">
                  <a:solidFill>
                    <a:srgbClr val="FF0000"/>
                  </a:solidFill>
                  <a:latin typeface="Helvetica" panose="020B0604020202020204" pitchFamily="34" charset="0"/>
                  <a:cs typeface="Helvetica" panose="020B0604020202020204" pitchFamily="34" charset="0"/>
                </a:rPr>
                <a:t>Enzymes, </a:t>
              </a:r>
            </a:p>
            <a:p>
              <a:pPr algn="ctr"/>
              <a:r>
                <a:rPr lang="en-US" sz="900" dirty="0">
                  <a:solidFill>
                    <a:srgbClr val="FF0000"/>
                  </a:solidFill>
                  <a:latin typeface="Helvetica" panose="020B0604020202020204" pitchFamily="34" charset="0"/>
                  <a:cs typeface="Helvetica" panose="020B0604020202020204" pitchFamily="34" charset="0"/>
                </a:rPr>
                <a:t>reactive oxygen</a:t>
              </a:r>
            </a:p>
            <a:p>
              <a:pPr algn="ctr"/>
              <a:r>
                <a:rPr lang="en-US" sz="900" dirty="0">
                  <a:solidFill>
                    <a:srgbClr val="FF0000"/>
                  </a:solidFill>
                  <a:latin typeface="Helvetica" panose="020B0604020202020204" pitchFamily="34" charset="0"/>
                  <a:cs typeface="Helvetica" panose="020B0604020202020204" pitchFamily="34" charset="0"/>
                </a:rPr>
                <a:t>species</a:t>
              </a:r>
            </a:p>
          </p:txBody>
        </p:sp>
        <p:cxnSp>
          <p:nvCxnSpPr>
            <p:cNvPr id="24" name="Straight Connector 23"/>
            <p:cNvCxnSpPr/>
            <p:nvPr/>
          </p:nvCxnSpPr>
          <p:spPr>
            <a:xfrm>
              <a:off x="1237147" y="5295737"/>
              <a:ext cx="422953" cy="0"/>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133510" y="5046372"/>
              <a:ext cx="807035" cy="379166"/>
            </a:xfrm>
            <a:prstGeom prst="rect">
              <a:avLst/>
            </a:prstGeom>
            <a:noFill/>
          </p:spPr>
          <p:txBody>
            <a:bodyPr wrap="none" rtlCol="0">
              <a:normAutofit/>
            </a:bodyPr>
            <a:lstStyle/>
            <a:p>
              <a:r>
                <a:rPr lang="fr-FR" sz="900">
                  <a:solidFill>
                    <a:srgbClr val="0070C0"/>
                  </a:solidFill>
                  <a:latin typeface="Helvetica" panose="020B0604020202020204" pitchFamily="34" charset="0"/>
                  <a:cs typeface="Helvetica" panose="020B0604020202020204" pitchFamily="34" charset="0"/>
                </a:rPr>
                <a:t>Perforines</a:t>
              </a:r>
            </a:p>
            <a:p>
              <a:r>
                <a:rPr lang="fr-FR" sz="900">
                  <a:solidFill>
                    <a:srgbClr val="0070C0"/>
                  </a:solidFill>
                  <a:latin typeface="Helvetica" panose="020B0604020202020204" pitchFamily="34" charset="0"/>
                  <a:cs typeface="Helvetica" panose="020B0604020202020204" pitchFamily="34" charset="0"/>
                </a:rPr>
                <a:t>Granzymes</a:t>
              </a:r>
            </a:p>
          </p:txBody>
        </p:sp>
        <p:grpSp>
          <p:nvGrpSpPr>
            <p:cNvPr id="26" name="Group 25"/>
            <p:cNvGrpSpPr/>
            <p:nvPr/>
          </p:nvGrpSpPr>
          <p:grpSpPr>
            <a:xfrm>
              <a:off x="8354888" y="4768179"/>
              <a:ext cx="789112" cy="238489"/>
              <a:chOff x="8346487" y="3549189"/>
              <a:chExt cx="789112" cy="238489"/>
            </a:xfrm>
          </p:grpSpPr>
          <p:sp>
            <p:nvSpPr>
              <p:cNvPr id="27" name="Rounded Rectangle 26"/>
              <p:cNvSpPr/>
              <p:nvPr/>
            </p:nvSpPr>
            <p:spPr>
              <a:xfrm>
                <a:off x="8393287" y="3594210"/>
                <a:ext cx="532800" cy="151469"/>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8346487" y="3549189"/>
                <a:ext cx="789112" cy="238489"/>
              </a:xfrm>
              <a:prstGeom prst="rect">
                <a:avLst/>
              </a:prstGeom>
              <a:noFill/>
            </p:spPr>
            <p:txBody>
              <a:bodyPr wrap="none" rtlCol="0">
                <a:normAutofit/>
              </a:bodyPr>
              <a:lstStyle/>
              <a:p>
                <a:r>
                  <a:rPr lang="en-US" sz="900" dirty="0">
                    <a:solidFill>
                      <a:srgbClr val="FF0000"/>
                    </a:solidFill>
                    <a:latin typeface="Helvetica" panose="020B0604020202020204" pitchFamily="34" charset="0"/>
                    <a:cs typeface="Helvetica" panose="020B0604020202020204" pitchFamily="34" charset="0"/>
                  </a:rPr>
                  <a:t>Enzymes</a:t>
                </a:r>
              </a:p>
            </p:txBody>
          </p:sp>
        </p:gr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37" y="1583508"/>
            <a:ext cx="8649695" cy="5187326"/>
          </a:xfrm>
          <a:prstGeom prst="rect">
            <a:avLst/>
          </a:prstGeom>
        </p:spPr>
      </p:pic>
      <p:pic>
        <p:nvPicPr>
          <p:cNvPr id="305" name="Picture 304"/>
          <p:cNvPicPr>
            <a:picLocks/>
          </p:cNvPicPr>
          <p:nvPr/>
        </p:nvPicPr>
        <p:blipFill>
          <a:blip r:embed="rId4">
            <a:extLst/>
          </a:blip>
          <a:stretch>
            <a:fillRect/>
          </a:stretch>
        </p:blipFill>
        <p:spPr>
          <a:xfrm>
            <a:off x="187668" y="161318"/>
            <a:ext cx="8768663" cy="877089"/>
          </a:xfrm>
          <a:prstGeom prst="rect">
            <a:avLst/>
          </a:prstGeom>
          <a:effectLst/>
        </p:spPr>
      </p:pic>
      <p:sp>
        <p:nvSpPr>
          <p:cNvPr id="2" name="Slide Number Placeholder 1"/>
          <p:cNvSpPr>
            <a:spLocks noGrp="1"/>
          </p:cNvSpPr>
          <p:nvPr>
            <p:ph type="sldNum" sz="quarter" idx="2"/>
          </p:nvPr>
        </p:nvSpPr>
        <p:spPr/>
        <p:txBody>
          <a:bodyPr/>
          <a:lstStyle/>
          <a:p>
            <a:fld id="{86CB4B4D-7CA3-9044-876B-883B54F8677D}" type="slidenum">
              <a:rPr lang="fr-FR" smtClean="0"/>
              <a:pPr/>
              <a:t>22</a:t>
            </a:fld>
            <a:endParaRPr lang="fr-FR"/>
          </a:p>
        </p:txBody>
      </p:sp>
      <p:sp>
        <p:nvSpPr>
          <p:cNvPr id="63" name="TextBox 62"/>
          <p:cNvSpPr txBox="1"/>
          <p:nvPr/>
        </p:nvSpPr>
        <p:spPr>
          <a:xfrm>
            <a:off x="5447745" y="2347068"/>
            <a:ext cx="1094315" cy="496471"/>
          </a:xfrm>
          <a:prstGeom prst="rect">
            <a:avLst/>
          </a:prstGeom>
          <a:noFill/>
        </p:spPr>
        <p:txBody>
          <a:bodyPr wrap="square" rtlCol="0">
            <a:normAutofit fontScale="92500" lnSpcReduction="20000"/>
          </a:bodyPr>
          <a:lstStyle/>
          <a:p>
            <a:pPr algn="ctr"/>
            <a:r>
              <a:rPr lang="fr-FR" sz="1050">
                <a:latin typeface="Helvetica" panose="020B0604020202020204" pitchFamily="34" charset="0"/>
                <a:cs typeface="Helvetica" panose="020B0604020202020204" pitchFamily="34" charset="0"/>
              </a:rPr>
              <a:t>Vaisseau lymphatique afférent</a:t>
            </a:r>
          </a:p>
        </p:txBody>
      </p:sp>
      <p:sp>
        <p:nvSpPr>
          <p:cNvPr id="64" name="TextBox 63"/>
          <p:cNvSpPr txBox="1"/>
          <p:nvPr/>
        </p:nvSpPr>
        <p:spPr>
          <a:xfrm>
            <a:off x="8229636" y="3654066"/>
            <a:ext cx="1097060" cy="496471"/>
          </a:xfrm>
          <a:prstGeom prst="rect">
            <a:avLst/>
          </a:prstGeom>
          <a:noFill/>
        </p:spPr>
        <p:txBody>
          <a:bodyPr wrap="square" rtlCol="0">
            <a:normAutofit fontScale="92500" lnSpcReduction="20000"/>
          </a:bodyPr>
          <a:lstStyle/>
          <a:p>
            <a:pPr algn="ctr"/>
            <a:r>
              <a:rPr lang="fr-FR" sz="1050" dirty="0">
                <a:latin typeface="Helvetica" panose="020B0604020202020204" pitchFamily="34" charset="0"/>
                <a:cs typeface="Helvetica" panose="020B0604020202020204" pitchFamily="34" charset="0"/>
              </a:rPr>
              <a:t>Vaisseau lymphatique efférent</a:t>
            </a:r>
          </a:p>
        </p:txBody>
      </p:sp>
      <p:grpSp>
        <p:nvGrpSpPr>
          <p:cNvPr id="294" name="Group 293"/>
          <p:cNvGrpSpPr/>
          <p:nvPr/>
        </p:nvGrpSpPr>
        <p:grpSpPr>
          <a:xfrm>
            <a:off x="6291896" y="1651065"/>
            <a:ext cx="2818261" cy="2075913"/>
            <a:chOff x="6291896" y="1651065"/>
            <a:chExt cx="2818261" cy="2075913"/>
          </a:xfrm>
        </p:grpSpPr>
        <p:sp>
          <p:nvSpPr>
            <p:cNvPr id="9" name="Rounded Rectangle 8"/>
            <p:cNvSpPr/>
            <p:nvPr/>
          </p:nvSpPr>
          <p:spPr>
            <a:xfrm>
              <a:off x="6564786" y="1658075"/>
              <a:ext cx="1955271" cy="641239"/>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90" name="Group 289"/>
            <p:cNvGrpSpPr/>
            <p:nvPr/>
          </p:nvGrpSpPr>
          <p:grpSpPr>
            <a:xfrm>
              <a:off x="6291896" y="2305744"/>
              <a:ext cx="2818261" cy="1421234"/>
              <a:chOff x="6291896" y="2305744"/>
              <a:chExt cx="2818261" cy="1421234"/>
            </a:xfrm>
          </p:grpSpPr>
          <p:grpSp>
            <p:nvGrpSpPr>
              <p:cNvPr id="20" name="Group 19"/>
              <p:cNvGrpSpPr/>
              <p:nvPr/>
            </p:nvGrpSpPr>
            <p:grpSpPr>
              <a:xfrm rot="1032331">
                <a:off x="6291896" y="2650875"/>
                <a:ext cx="762940" cy="601055"/>
                <a:chOff x="3986047" y="2099580"/>
                <a:chExt cx="762940" cy="601055"/>
              </a:xfrm>
            </p:grpSpPr>
            <p:pic>
              <p:nvPicPr>
                <p:cNvPr id="144" name="Picture 1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473709">
                  <a:off x="3986047" y="2099580"/>
                  <a:ext cx="700219" cy="601055"/>
                </a:xfrm>
                <a:prstGeom prst="rect">
                  <a:avLst/>
                </a:prstGeom>
              </p:spPr>
            </p:pic>
            <p:grpSp>
              <p:nvGrpSpPr>
                <p:cNvPr id="145" name="Group 144"/>
                <p:cNvGrpSpPr/>
                <p:nvPr/>
              </p:nvGrpSpPr>
              <p:grpSpPr>
                <a:xfrm>
                  <a:off x="4513929" y="2256017"/>
                  <a:ext cx="235058" cy="154084"/>
                  <a:chOff x="4580973" y="2927082"/>
                  <a:chExt cx="235058" cy="154084"/>
                </a:xfrm>
              </p:grpSpPr>
              <p:pic>
                <p:nvPicPr>
                  <p:cNvPr id="146" name="Picture 1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576255">
                    <a:off x="4603554" y="2904501"/>
                    <a:ext cx="154084" cy="199246"/>
                  </a:xfrm>
                  <a:prstGeom prst="rect">
                    <a:avLst/>
                  </a:prstGeom>
                </p:spPr>
              </p:pic>
              <p:sp>
                <p:nvSpPr>
                  <p:cNvPr id="147" name="Oval 146"/>
                  <p:cNvSpPr/>
                  <p:nvPr/>
                </p:nvSpPr>
                <p:spPr>
                  <a:xfrm rot="4767850">
                    <a:off x="4753804" y="2952961"/>
                    <a:ext cx="64124" cy="60331"/>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21" name="Group 20"/>
              <p:cNvGrpSpPr/>
              <p:nvPr/>
            </p:nvGrpSpPr>
            <p:grpSpPr>
              <a:xfrm rot="19031705">
                <a:off x="7155565" y="2774968"/>
                <a:ext cx="473036" cy="482474"/>
                <a:chOff x="5537569" y="3526647"/>
                <a:chExt cx="473036" cy="482474"/>
              </a:xfrm>
            </p:grpSpPr>
            <p:grpSp>
              <p:nvGrpSpPr>
                <p:cNvPr id="139" name="Group 138"/>
                <p:cNvGrpSpPr/>
                <p:nvPr/>
              </p:nvGrpSpPr>
              <p:grpSpPr>
                <a:xfrm>
                  <a:off x="5537569" y="3526647"/>
                  <a:ext cx="473036" cy="482474"/>
                  <a:chOff x="1755647" y="4096470"/>
                  <a:chExt cx="473036" cy="482474"/>
                </a:xfrm>
              </p:grpSpPr>
              <p:pic>
                <p:nvPicPr>
                  <p:cNvPr id="141" name="Picture 1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42" name="Picture 1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43" name="Picture 1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grpSp>
            <p:pic>
              <p:nvPicPr>
                <p:cNvPr id="140" name="Picture 1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5754" y="3526647"/>
                  <a:ext cx="356666" cy="356666"/>
                </a:xfrm>
                <a:prstGeom prst="rect">
                  <a:avLst/>
                </a:prstGeom>
              </p:spPr>
            </p:pic>
          </p:grpSp>
          <p:grpSp>
            <p:nvGrpSpPr>
              <p:cNvPr id="22" name="Group 21"/>
              <p:cNvGrpSpPr/>
              <p:nvPr/>
            </p:nvGrpSpPr>
            <p:grpSpPr>
              <a:xfrm>
                <a:off x="7693685" y="3244504"/>
                <a:ext cx="473036" cy="482474"/>
                <a:chOff x="1755647" y="4096470"/>
                <a:chExt cx="473036" cy="482474"/>
              </a:xfrm>
            </p:grpSpPr>
            <p:pic>
              <p:nvPicPr>
                <p:cNvPr id="135" name="Picture 1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36" name="Picture 1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37" name="Picture 1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pic>
              <p:nvPicPr>
                <p:cNvPr id="138" name="Picture 1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15510">
                  <a:off x="1828528" y="4107121"/>
                  <a:ext cx="344191" cy="344191"/>
                </a:xfrm>
                <a:prstGeom prst="rect">
                  <a:avLst/>
                </a:prstGeom>
              </p:spPr>
            </p:pic>
          </p:grpSp>
          <p:grpSp>
            <p:nvGrpSpPr>
              <p:cNvPr id="23" name="Group 22"/>
              <p:cNvGrpSpPr/>
              <p:nvPr/>
            </p:nvGrpSpPr>
            <p:grpSpPr>
              <a:xfrm>
                <a:off x="7963577" y="3132123"/>
                <a:ext cx="473036" cy="482474"/>
                <a:chOff x="1755647" y="4096470"/>
                <a:chExt cx="473036" cy="482474"/>
              </a:xfrm>
            </p:grpSpPr>
            <p:pic>
              <p:nvPicPr>
                <p:cNvPr id="131" name="Picture 1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32" name="Picture 1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33" name="Picture 1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pic>
              <p:nvPicPr>
                <p:cNvPr id="134" name="Picture 1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15510">
                  <a:off x="1828528" y="4107121"/>
                  <a:ext cx="344191" cy="344191"/>
                </a:xfrm>
                <a:prstGeom prst="rect">
                  <a:avLst/>
                </a:prstGeom>
              </p:spPr>
            </p:pic>
          </p:grpSp>
          <p:grpSp>
            <p:nvGrpSpPr>
              <p:cNvPr id="24" name="Group 23"/>
              <p:cNvGrpSpPr/>
              <p:nvPr/>
            </p:nvGrpSpPr>
            <p:grpSpPr>
              <a:xfrm>
                <a:off x="7753289" y="3017086"/>
                <a:ext cx="473036" cy="482474"/>
                <a:chOff x="1755647" y="4096470"/>
                <a:chExt cx="473036" cy="482474"/>
              </a:xfrm>
            </p:grpSpPr>
            <p:pic>
              <p:nvPicPr>
                <p:cNvPr id="127" name="Picture 1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28" name="Picture 1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29" name="Picture 1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pic>
              <p:nvPicPr>
                <p:cNvPr id="130" name="Picture 1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15510">
                  <a:off x="1828528" y="4107121"/>
                  <a:ext cx="344191" cy="344191"/>
                </a:xfrm>
                <a:prstGeom prst="rect">
                  <a:avLst/>
                </a:prstGeom>
              </p:spPr>
            </p:pic>
          </p:grpSp>
          <p:sp>
            <p:nvSpPr>
              <p:cNvPr id="40" name="Arc 39"/>
              <p:cNvSpPr/>
              <p:nvPr/>
            </p:nvSpPr>
            <p:spPr>
              <a:xfrm rot="14701173" flipV="1">
                <a:off x="7385126" y="2854965"/>
                <a:ext cx="644328" cy="537483"/>
              </a:xfrm>
              <a:prstGeom prst="arc">
                <a:avLst>
                  <a:gd name="adj1" fmla="val 17256916"/>
                  <a:gd name="adj2" fmla="val 387499"/>
                </a:avLst>
              </a:prstGeom>
              <a:ln w="9525">
                <a:solidFill>
                  <a:schemeClr val="tx1"/>
                </a:solidFill>
                <a:prstDash val="sysDot"/>
                <a:headEnd type="triangle" w="sm" len="sm"/>
                <a:tailEnd type="non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3" name="TextBox 42"/>
              <p:cNvSpPr txBox="1"/>
              <p:nvPr/>
            </p:nvSpPr>
            <p:spPr>
              <a:xfrm>
                <a:off x="7822039" y="2305744"/>
                <a:ext cx="1288118" cy="507831"/>
              </a:xfrm>
              <a:prstGeom prst="rect">
                <a:avLst/>
              </a:prstGeom>
              <a:noFill/>
            </p:spPr>
            <p:txBody>
              <a:bodyPr wrap="square" rtlCol="0">
                <a:noAutofit/>
              </a:bodyPr>
              <a:lstStyle/>
              <a:p>
                <a:pPr algn="ctr"/>
                <a:r>
                  <a:rPr lang="fr-FR" sz="1100" dirty="0">
                    <a:cs typeface="Helvetica" panose="020B0604020202020204" pitchFamily="34" charset="0"/>
                  </a:rPr>
                  <a:t>LT  CD8</a:t>
                </a:r>
                <a:r>
                  <a:rPr lang="fr-FR" sz="1100" baseline="30000" dirty="0">
                    <a:cs typeface="Helvetica" panose="020B0604020202020204" pitchFamily="34" charset="0"/>
                  </a:rPr>
                  <a:t>+</a:t>
                </a:r>
                <a:r>
                  <a:rPr lang="fr-FR" sz="1100" dirty="0">
                    <a:cs typeface="Helvetica" panose="020B0604020202020204" pitchFamily="34" charset="0"/>
                  </a:rPr>
                  <a:t> </a:t>
                </a:r>
                <a:r>
                  <a:rPr lang="fr-FR" sz="1100" dirty="0" err="1">
                    <a:cs typeface="Helvetica" panose="020B0604020202020204" pitchFamily="34" charset="0"/>
                  </a:rPr>
                  <a:t>alloréactif</a:t>
                </a:r>
                <a:r>
                  <a:rPr lang="fr-FR" sz="1100" dirty="0">
                    <a:cs typeface="Helvetica" panose="020B0604020202020204" pitchFamily="34" charset="0"/>
                  </a:rPr>
                  <a:t> du receveur</a:t>
                </a:r>
              </a:p>
            </p:txBody>
          </p:sp>
        </p:grpSp>
        <p:sp>
          <p:nvSpPr>
            <p:cNvPr id="62" name="TextBox 61"/>
            <p:cNvSpPr txBox="1"/>
            <p:nvPr/>
          </p:nvSpPr>
          <p:spPr>
            <a:xfrm>
              <a:off x="6602768" y="1651065"/>
              <a:ext cx="1917290" cy="648250"/>
            </a:xfrm>
            <a:prstGeom prst="rect">
              <a:avLst/>
            </a:prstGeom>
            <a:noFill/>
          </p:spPr>
          <p:txBody>
            <a:bodyPr wrap="square" rtlCol="0">
              <a:normAutofit/>
            </a:bodyPr>
            <a:lstStyle/>
            <a:p>
              <a:pPr algn="ctr"/>
              <a:r>
                <a:rPr lang="fr-FR" sz="1100">
                  <a:cs typeface="Helvetica" panose="020B0604020202020204" pitchFamily="34" charset="0"/>
                </a:rPr>
                <a:t>Activation des LT, et réplication clonale générant des cellules effectrices</a:t>
              </a:r>
            </a:p>
          </p:txBody>
        </p:sp>
      </p:grpSp>
      <p:grpSp>
        <p:nvGrpSpPr>
          <p:cNvPr id="289" name="Group 288"/>
          <p:cNvGrpSpPr/>
          <p:nvPr/>
        </p:nvGrpSpPr>
        <p:grpSpPr>
          <a:xfrm>
            <a:off x="5500799" y="3593286"/>
            <a:ext cx="2104802" cy="1466351"/>
            <a:chOff x="5500799" y="3593286"/>
            <a:chExt cx="2104802" cy="1466351"/>
          </a:xfrm>
        </p:grpSpPr>
        <p:grpSp>
          <p:nvGrpSpPr>
            <p:cNvPr id="15" name="Group 14"/>
            <p:cNvGrpSpPr/>
            <p:nvPr/>
          </p:nvGrpSpPr>
          <p:grpSpPr>
            <a:xfrm rot="18312504">
              <a:off x="5456732" y="3637353"/>
              <a:ext cx="669804" cy="581670"/>
              <a:chOff x="3438042" y="2350390"/>
              <a:chExt cx="669804" cy="581670"/>
            </a:xfrm>
          </p:grpSpPr>
          <p:pic>
            <p:nvPicPr>
              <p:cNvPr id="168" name="Picture 16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475041">
                <a:off x="3438042" y="2350390"/>
                <a:ext cx="669804" cy="575655"/>
              </a:xfrm>
              <a:prstGeom prst="rect">
                <a:avLst/>
              </a:prstGeom>
            </p:spPr>
          </p:pic>
          <p:grpSp>
            <p:nvGrpSpPr>
              <p:cNvPr id="169" name="Group 168"/>
              <p:cNvGrpSpPr/>
              <p:nvPr/>
            </p:nvGrpSpPr>
            <p:grpSpPr>
              <a:xfrm>
                <a:off x="3882077" y="2721485"/>
                <a:ext cx="165860" cy="210575"/>
                <a:chOff x="3941501" y="3400170"/>
                <a:chExt cx="165860" cy="210575"/>
              </a:xfrm>
            </p:grpSpPr>
            <p:pic>
              <p:nvPicPr>
                <p:cNvPr id="170" name="Picture 16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8859334">
                  <a:off x="3941501" y="3400170"/>
                  <a:ext cx="162339" cy="195545"/>
                </a:xfrm>
                <a:prstGeom prst="rect">
                  <a:avLst/>
                </a:prstGeom>
              </p:spPr>
            </p:pic>
            <p:sp>
              <p:nvSpPr>
                <p:cNvPr id="171" name="Oval 170"/>
                <p:cNvSpPr/>
                <p:nvPr/>
              </p:nvSpPr>
              <p:spPr>
                <a:xfrm rot="8577064">
                  <a:off x="4043237" y="3550414"/>
                  <a:ext cx="64124" cy="60331"/>
                </a:xfrm>
                <a:prstGeom prst="ellipse">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6" name="Group 15"/>
            <p:cNvGrpSpPr/>
            <p:nvPr/>
          </p:nvGrpSpPr>
          <p:grpSpPr>
            <a:xfrm rot="19407923">
              <a:off x="6263146" y="3720060"/>
              <a:ext cx="473036" cy="482474"/>
              <a:chOff x="5007483" y="5351090"/>
              <a:chExt cx="473036" cy="482474"/>
            </a:xfrm>
          </p:grpSpPr>
          <p:grpSp>
            <p:nvGrpSpPr>
              <p:cNvPr id="163" name="Group 162"/>
              <p:cNvGrpSpPr/>
              <p:nvPr/>
            </p:nvGrpSpPr>
            <p:grpSpPr>
              <a:xfrm>
                <a:off x="5007483" y="5351090"/>
                <a:ext cx="473036" cy="482474"/>
                <a:chOff x="1755647" y="4096470"/>
                <a:chExt cx="473036" cy="482474"/>
              </a:xfrm>
            </p:grpSpPr>
            <p:pic>
              <p:nvPicPr>
                <p:cNvPr id="165" name="Picture 1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66" name="Picture 1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67" name="Picture 1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grpSp>
          <p:pic>
            <p:nvPicPr>
              <p:cNvPr id="164" name="Picture 16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3603" y="5366908"/>
                <a:ext cx="334691" cy="334691"/>
              </a:xfrm>
              <a:prstGeom prst="rect">
                <a:avLst/>
              </a:prstGeom>
            </p:spPr>
          </p:pic>
        </p:grpSp>
        <p:grpSp>
          <p:nvGrpSpPr>
            <p:cNvPr id="17" name="Group 16"/>
            <p:cNvGrpSpPr/>
            <p:nvPr/>
          </p:nvGrpSpPr>
          <p:grpSpPr>
            <a:xfrm>
              <a:off x="6792010" y="3971184"/>
              <a:ext cx="473036" cy="487524"/>
              <a:chOff x="8220889" y="4662957"/>
              <a:chExt cx="473036" cy="487524"/>
            </a:xfrm>
          </p:grpSpPr>
          <p:grpSp>
            <p:nvGrpSpPr>
              <p:cNvPr id="158" name="Group 157"/>
              <p:cNvGrpSpPr/>
              <p:nvPr/>
            </p:nvGrpSpPr>
            <p:grpSpPr>
              <a:xfrm>
                <a:off x="8220889" y="4668007"/>
                <a:ext cx="473036" cy="482474"/>
                <a:chOff x="1755647" y="4096470"/>
                <a:chExt cx="473036" cy="482474"/>
              </a:xfrm>
            </p:grpSpPr>
            <p:pic>
              <p:nvPicPr>
                <p:cNvPr id="160" name="Picture 1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61" name="Picture 1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62" name="Picture 1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grpSp>
          <p:pic>
            <p:nvPicPr>
              <p:cNvPr id="159" name="Picture 15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71023" y="4662957"/>
                <a:ext cx="386207" cy="386207"/>
              </a:xfrm>
              <a:prstGeom prst="rect">
                <a:avLst/>
              </a:prstGeom>
            </p:spPr>
          </p:pic>
        </p:grpSp>
        <p:grpSp>
          <p:nvGrpSpPr>
            <p:cNvPr id="18" name="Group 17"/>
            <p:cNvGrpSpPr/>
            <p:nvPr/>
          </p:nvGrpSpPr>
          <p:grpSpPr>
            <a:xfrm rot="212966">
              <a:off x="7132565" y="3958637"/>
              <a:ext cx="473036" cy="487524"/>
              <a:chOff x="8220889" y="4662957"/>
              <a:chExt cx="473036" cy="487524"/>
            </a:xfrm>
          </p:grpSpPr>
          <p:grpSp>
            <p:nvGrpSpPr>
              <p:cNvPr id="153" name="Group 152"/>
              <p:cNvGrpSpPr/>
              <p:nvPr/>
            </p:nvGrpSpPr>
            <p:grpSpPr>
              <a:xfrm>
                <a:off x="8220889" y="4668007"/>
                <a:ext cx="473036" cy="482474"/>
                <a:chOff x="1755647" y="4096470"/>
                <a:chExt cx="473036" cy="482474"/>
              </a:xfrm>
            </p:grpSpPr>
            <p:pic>
              <p:nvPicPr>
                <p:cNvPr id="155" name="Picture 1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56" name="Picture 1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57" name="Picture 1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grpSp>
          <p:pic>
            <p:nvPicPr>
              <p:cNvPr id="154" name="Picture 1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71023" y="4662957"/>
                <a:ext cx="386207" cy="386207"/>
              </a:xfrm>
              <a:prstGeom prst="rect">
                <a:avLst/>
              </a:prstGeom>
            </p:spPr>
          </p:pic>
        </p:grpSp>
        <p:grpSp>
          <p:nvGrpSpPr>
            <p:cNvPr id="19" name="Group 18"/>
            <p:cNvGrpSpPr/>
            <p:nvPr/>
          </p:nvGrpSpPr>
          <p:grpSpPr>
            <a:xfrm>
              <a:off x="6972818" y="3813042"/>
              <a:ext cx="473036" cy="487524"/>
              <a:chOff x="8220889" y="4662957"/>
              <a:chExt cx="473036" cy="487524"/>
            </a:xfrm>
          </p:grpSpPr>
          <p:grpSp>
            <p:nvGrpSpPr>
              <p:cNvPr id="148" name="Group 147"/>
              <p:cNvGrpSpPr/>
              <p:nvPr/>
            </p:nvGrpSpPr>
            <p:grpSpPr>
              <a:xfrm>
                <a:off x="8220889" y="4668007"/>
                <a:ext cx="473036" cy="482474"/>
                <a:chOff x="1755647" y="4096470"/>
                <a:chExt cx="473036" cy="482474"/>
              </a:xfrm>
            </p:grpSpPr>
            <p:pic>
              <p:nvPicPr>
                <p:cNvPr id="150" name="Picture 1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51" name="Picture 1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52" name="Picture 1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grpSp>
          <p:pic>
            <p:nvPicPr>
              <p:cNvPr id="149" name="Picture 1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71023" y="4662957"/>
                <a:ext cx="386207" cy="386207"/>
              </a:xfrm>
              <a:prstGeom prst="rect">
                <a:avLst/>
              </a:prstGeom>
            </p:spPr>
          </p:pic>
        </p:grpSp>
        <p:sp>
          <p:nvSpPr>
            <p:cNvPr id="41" name="Arc 40"/>
            <p:cNvSpPr/>
            <p:nvPr/>
          </p:nvSpPr>
          <p:spPr>
            <a:xfrm rot="3381135" flipV="1">
              <a:off x="6334976" y="3806975"/>
              <a:ext cx="644328" cy="537483"/>
            </a:xfrm>
            <a:prstGeom prst="arc">
              <a:avLst>
                <a:gd name="adj1" fmla="val 15414661"/>
                <a:gd name="adj2" fmla="val 62325"/>
              </a:avLst>
            </a:prstGeom>
            <a:ln w="9525">
              <a:solidFill>
                <a:schemeClr val="tx1"/>
              </a:solidFill>
              <a:prstDash val="sysDot"/>
              <a:headEnd type="none" w="med" len="sm"/>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2" name="TextBox 81"/>
            <p:cNvSpPr txBox="1"/>
            <p:nvPr/>
          </p:nvSpPr>
          <p:spPr>
            <a:xfrm>
              <a:off x="5522496" y="4343699"/>
              <a:ext cx="1746704" cy="715938"/>
            </a:xfrm>
            <a:prstGeom prst="rect">
              <a:avLst/>
            </a:prstGeom>
            <a:noFill/>
          </p:spPr>
          <p:txBody>
            <a:bodyPr wrap="square" rtlCol="0">
              <a:normAutofit lnSpcReduction="10000"/>
            </a:bodyPr>
            <a:lstStyle/>
            <a:p>
              <a:r>
                <a:rPr lang="fr-FR" sz="1100" dirty="0">
                  <a:cs typeface="Helvetica" panose="020B0604020202020204" pitchFamily="34" charset="0"/>
                </a:rPr>
                <a:t>LT CD4</a:t>
              </a:r>
              <a:r>
                <a:rPr lang="fr-FR" sz="1100" baseline="30000" dirty="0">
                  <a:cs typeface="Helvetica" panose="020B0604020202020204" pitchFamily="34" charset="0"/>
                </a:rPr>
                <a:t>+</a:t>
              </a:r>
              <a:r>
                <a:rPr lang="fr-FR" sz="1100" dirty="0">
                  <a:cs typeface="Helvetica" panose="020B0604020202020204" pitchFamily="34" charset="0"/>
                </a:rPr>
                <a:t> du receveur spécifique au peptide dérivé de molécules MHC du donneur</a:t>
              </a:r>
            </a:p>
            <a:p>
              <a:endParaRPr lang="fr-FR" sz="1100" dirty="0">
                <a:cs typeface="Helvetica" panose="020B0604020202020204" pitchFamily="34" charset="0"/>
              </a:endParaRPr>
            </a:p>
          </p:txBody>
        </p:sp>
      </p:grpSp>
      <p:cxnSp>
        <p:nvCxnSpPr>
          <p:cNvPr id="84" name="Straight Connector 83"/>
          <p:cNvCxnSpPr/>
          <p:nvPr/>
        </p:nvCxnSpPr>
        <p:spPr>
          <a:xfrm>
            <a:off x="597265" y="3877274"/>
            <a:ext cx="2776983" cy="34463"/>
          </a:xfrm>
          <a:prstGeom prst="line">
            <a:avLst/>
          </a:prstGeom>
          <a:ln>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1875893" y="1038407"/>
            <a:ext cx="902811"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1400"/>
              <a:t>Allogreffe</a:t>
            </a:r>
          </a:p>
          <a:p>
            <a:r>
              <a:rPr lang="fr-FR" sz="1400"/>
              <a:t>(rein)</a:t>
            </a:r>
          </a:p>
        </p:txBody>
      </p:sp>
      <p:sp>
        <p:nvSpPr>
          <p:cNvPr id="86" name="TextBox 85"/>
          <p:cNvSpPr txBox="1"/>
          <p:nvPr/>
        </p:nvSpPr>
        <p:spPr>
          <a:xfrm>
            <a:off x="4176651" y="3769753"/>
            <a:ext cx="1074574"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normAutofit fontScale="92500" lnSpcReduction="20000"/>
          </a:bodyPr>
          <a:lstStyle/>
          <a:p>
            <a:pPr algn="ctr"/>
            <a:r>
              <a:rPr lang="fr-FR" sz="1400" dirty="0"/>
              <a:t>Nœud lymphatique du receveur</a:t>
            </a:r>
          </a:p>
        </p:txBody>
      </p:sp>
      <p:grpSp>
        <p:nvGrpSpPr>
          <p:cNvPr id="308" name="Group 307"/>
          <p:cNvGrpSpPr/>
          <p:nvPr/>
        </p:nvGrpSpPr>
        <p:grpSpPr>
          <a:xfrm>
            <a:off x="1395437" y="5313758"/>
            <a:ext cx="2611594" cy="1354099"/>
            <a:chOff x="1395437" y="5313758"/>
            <a:chExt cx="2611594" cy="1354099"/>
          </a:xfrm>
        </p:grpSpPr>
        <p:grpSp>
          <p:nvGrpSpPr>
            <p:cNvPr id="303" name="Group 302"/>
            <p:cNvGrpSpPr/>
            <p:nvPr/>
          </p:nvGrpSpPr>
          <p:grpSpPr>
            <a:xfrm>
              <a:off x="1395437" y="5461156"/>
              <a:ext cx="1003876" cy="820407"/>
              <a:chOff x="1395437" y="5461156"/>
              <a:chExt cx="1003876" cy="820407"/>
            </a:xfrm>
          </p:grpSpPr>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4387037">
                <a:off x="2158186" y="5564217"/>
                <a:ext cx="193225" cy="232749"/>
              </a:xfrm>
              <a:prstGeom prst="rect">
                <a:avLst/>
              </a:prstGeom>
            </p:spPr>
          </p:pic>
          <p:sp>
            <p:nvSpPr>
              <p:cNvPr id="32" name="Oval 31"/>
              <p:cNvSpPr/>
              <p:nvPr/>
            </p:nvSpPr>
            <p:spPr>
              <a:xfrm rot="4207272">
                <a:off x="2330920" y="5613642"/>
                <a:ext cx="70477" cy="66308"/>
              </a:xfrm>
              <a:prstGeom prst="ellipse">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9874375">
                <a:off x="1846390" y="6019852"/>
                <a:ext cx="193225" cy="232749"/>
              </a:xfrm>
              <a:prstGeom prst="rect">
                <a:avLst/>
              </a:prstGeom>
            </p:spPr>
          </p:pic>
          <p:sp>
            <p:nvSpPr>
              <p:cNvPr id="34" name="Oval 33"/>
              <p:cNvSpPr/>
              <p:nvPr/>
            </p:nvSpPr>
            <p:spPr>
              <a:xfrm rot="9694610">
                <a:off x="1938719" y="6215255"/>
                <a:ext cx="70477" cy="66308"/>
              </a:xfrm>
              <a:prstGeom prst="ellipse">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7346960">
                <a:off x="1441935" y="5519916"/>
                <a:ext cx="193225" cy="232749"/>
              </a:xfrm>
              <a:prstGeom prst="rect">
                <a:avLst/>
              </a:prstGeom>
            </p:spPr>
          </p:pic>
          <p:sp>
            <p:nvSpPr>
              <p:cNvPr id="36" name="Oval 35"/>
              <p:cNvSpPr/>
              <p:nvPr/>
            </p:nvSpPr>
            <p:spPr>
              <a:xfrm rot="17167195">
                <a:off x="1393352" y="5565024"/>
                <a:ext cx="70477" cy="66308"/>
              </a:xfrm>
              <a:prstGeom prst="ellipse">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7" name="Picture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02568" y="5461156"/>
                <a:ext cx="571807" cy="596036"/>
              </a:xfrm>
              <a:prstGeom prst="rect">
                <a:avLst/>
              </a:prstGeom>
            </p:spPr>
          </p:pic>
        </p:grpSp>
        <p:grpSp>
          <p:nvGrpSpPr>
            <p:cNvPr id="301" name="Group 300"/>
            <p:cNvGrpSpPr/>
            <p:nvPr/>
          </p:nvGrpSpPr>
          <p:grpSpPr>
            <a:xfrm>
              <a:off x="2370323" y="5313758"/>
              <a:ext cx="486563" cy="473036"/>
              <a:chOff x="2370323" y="5313758"/>
              <a:chExt cx="486563" cy="473036"/>
            </a:xfrm>
          </p:grpSpPr>
          <p:grpSp>
            <p:nvGrpSpPr>
              <p:cNvPr id="38" name="Group 37"/>
              <p:cNvGrpSpPr/>
              <p:nvPr/>
            </p:nvGrpSpPr>
            <p:grpSpPr>
              <a:xfrm rot="4185157">
                <a:off x="2375042" y="5309039"/>
                <a:ext cx="473036" cy="482474"/>
                <a:chOff x="1755647" y="4096470"/>
                <a:chExt cx="473036" cy="482474"/>
              </a:xfrm>
            </p:grpSpPr>
            <p:pic>
              <p:nvPicPr>
                <p:cNvPr id="122" name="Picture 1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23" name="Picture 1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24" name="Picture 1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grpSp>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4185157">
                <a:off x="2470679" y="5345071"/>
                <a:ext cx="386207" cy="386207"/>
              </a:xfrm>
              <a:prstGeom prst="rect">
                <a:avLst/>
              </a:prstGeom>
            </p:spPr>
          </p:pic>
        </p:grpSp>
        <p:grpSp>
          <p:nvGrpSpPr>
            <p:cNvPr id="302" name="Group 301"/>
            <p:cNvGrpSpPr/>
            <p:nvPr/>
          </p:nvGrpSpPr>
          <p:grpSpPr>
            <a:xfrm>
              <a:off x="2102635" y="5517432"/>
              <a:ext cx="760130" cy="585922"/>
              <a:chOff x="2102635" y="5517432"/>
              <a:chExt cx="760130" cy="585922"/>
            </a:xfrm>
          </p:grpSpPr>
          <p:sp>
            <p:nvSpPr>
              <p:cNvPr id="42" name="Arc 41"/>
              <p:cNvSpPr/>
              <p:nvPr/>
            </p:nvSpPr>
            <p:spPr>
              <a:xfrm rot="499932" flipV="1">
                <a:off x="2102635" y="5517432"/>
                <a:ext cx="644328" cy="537483"/>
              </a:xfrm>
              <a:prstGeom prst="arc">
                <a:avLst>
                  <a:gd name="adj1" fmla="val 13944425"/>
                  <a:gd name="adj2" fmla="val 387499"/>
                </a:avLst>
              </a:prstGeom>
              <a:ln w="9525">
                <a:solidFill>
                  <a:schemeClr val="tx1"/>
                </a:solidFill>
                <a:prstDash val="solid"/>
                <a:headEnd type="triangle" w="sm" len="sm"/>
                <a:tailEnd type="non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4" name="Oval 43"/>
              <p:cNvSpPr/>
              <p:nvPr/>
            </p:nvSpPr>
            <p:spPr>
              <a:xfrm rot="15324495" flipH="1">
                <a:off x="2308673" y="6058039"/>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Oval 44"/>
              <p:cNvSpPr/>
              <p:nvPr/>
            </p:nvSpPr>
            <p:spPr>
              <a:xfrm rot="15324495" flipH="1">
                <a:off x="2783855" y="5767651"/>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Oval 45"/>
              <p:cNvSpPr/>
              <p:nvPr/>
            </p:nvSpPr>
            <p:spPr>
              <a:xfrm rot="15324495" flipH="1">
                <a:off x="2647563" y="5773508"/>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Oval 46"/>
              <p:cNvSpPr/>
              <p:nvPr/>
            </p:nvSpPr>
            <p:spPr>
              <a:xfrm rot="15324495" flipH="1">
                <a:off x="2818187" y="5814807"/>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Oval 47"/>
              <p:cNvSpPr/>
              <p:nvPr/>
            </p:nvSpPr>
            <p:spPr>
              <a:xfrm rot="15324495" flipH="1">
                <a:off x="2677252" y="5724552"/>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Oval 48"/>
              <p:cNvSpPr/>
              <p:nvPr/>
            </p:nvSpPr>
            <p:spPr>
              <a:xfrm rot="15324495" flipH="1">
                <a:off x="2604670" y="5935545"/>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Oval 49"/>
              <p:cNvSpPr/>
              <p:nvPr/>
            </p:nvSpPr>
            <p:spPr>
              <a:xfrm rot="15324495" flipH="1">
                <a:off x="2370828" y="5984270"/>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Oval 50"/>
              <p:cNvSpPr/>
              <p:nvPr/>
            </p:nvSpPr>
            <p:spPr>
              <a:xfrm rot="15324495" flipH="1">
                <a:off x="2760282" y="5712345"/>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Oval 51"/>
              <p:cNvSpPr/>
              <p:nvPr/>
            </p:nvSpPr>
            <p:spPr>
              <a:xfrm rot="15324495" flipH="1">
                <a:off x="2688687" y="5838040"/>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Oval 52"/>
              <p:cNvSpPr/>
              <p:nvPr/>
            </p:nvSpPr>
            <p:spPr>
              <a:xfrm rot="15324495" flipH="1">
                <a:off x="2480114" y="5984270"/>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Oval 53"/>
              <p:cNvSpPr/>
              <p:nvPr/>
            </p:nvSpPr>
            <p:spPr>
              <a:xfrm rot="15324495" flipH="1">
                <a:off x="2834616" y="5710780"/>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Oval 54"/>
              <p:cNvSpPr/>
              <p:nvPr/>
            </p:nvSpPr>
            <p:spPr>
              <a:xfrm rot="15324495" flipH="1">
                <a:off x="2177468" y="5969878"/>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Oval 55"/>
              <p:cNvSpPr/>
              <p:nvPr/>
            </p:nvSpPr>
            <p:spPr>
              <a:xfrm rot="15324495" flipH="1">
                <a:off x="2434450" y="6075205"/>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Oval 56"/>
              <p:cNvSpPr/>
              <p:nvPr/>
            </p:nvSpPr>
            <p:spPr>
              <a:xfrm rot="15324495" flipH="1">
                <a:off x="2598164" y="6029550"/>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Oval 57"/>
              <p:cNvSpPr/>
              <p:nvPr/>
            </p:nvSpPr>
            <p:spPr>
              <a:xfrm rot="15324495" flipH="1">
                <a:off x="2756544" y="5901212"/>
                <a:ext cx="28149" cy="28149"/>
              </a:xfrm>
              <a:prstGeom prst="ellipse">
                <a:avLst/>
              </a:prstGeom>
              <a:solidFill>
                <a:srgbClr val="D14D4D"/>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07" name="Group 306"/>
            <p:cNvGrpSpPr/>
            <p:nvPr/>
          </p:nvGrpSpPr>
          <p:grpSpPr>
            <a:xfrm>
              <a:off x="2367736" y="6207221"/>
              <a:ext cx="1639295" cy="460636"/>
              <a:chOff x="2367736" y="6207221"/>
              <a:chExt cx="1639295" cy="460636"/>
            </a:xfrm>
          </p:grpSpPr>
          <p:sp>
            <p:nvSpPr>
              <p:cNvPr id="89" name="Rounded Rectangle 88"/>
              <p:cNvSpPr/>
              <p:nvPr/>
            </p:nvSpPr>
            <p:spPr>
              <a:xfrm>
                <a:off x="2373332" y="6207221"/>
                <a:ext cx="1633699" cy="460636"/>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TextBox 89"/>
              <p:cNvSpPr txBox="1"/>
              <p:nvPr/>
            </p:nvSpPr>
            <p:spPr>
              <a:xfrm>
                <a:off x="2367736" y="6236970"/>
                <a:ext cx="1608933" cy="430887"/>
              </a:xfrm>
              <a:prstGeom prst="rect">
                <a:avLst/>
              </a:prstGeom>
              <a:noFill/>
            </p:spPr>
            <p:txBody>
              <a:bodyPr wrap="square" rtlCol="0">
                <a:spAutoFit/>
              </a:bodyPr>
              <a:lstStyle/>
              <a:p>
                <a:pPr algn="ctr"/>
                <a:r>
                  <a:rPr lang="fr-FR" sz="1100"/>
                  <a:t>Sécrétion de cytokines inflammatoires</a:t>
                </a:r>
              </a:p>
            </p:txBody>
          </p:sp>
        </p:grpSp>
      </p:grpSp>
      <p:grpSp>
        <p:nvGrpSpPr>
          <p:cNvPr id="309" name="Group 308"/>
          <p:cNvGrpSpPr/>
          <p:nvPr/>
        </p:nvGrpSpPr>
        <p:grpSpPr>
          <a:xfrm>
            <a:off x="-111778" y="4087351"/>
            <a:ext cx="2278343" cy="1879435"/>
            <a:chOff x="-111778" y="4087351"/>
            <a:chExt cx="2278343" cy="1879435"/>
          </a:xfrm>
        </p:grpSpPr>
        <p:sp>
          <p:nvSpPr>
            <p:cNvPr id="87" name="TextBox 86"/>
            <p:cNvSpPr txBox="1"/>
            <p:nvPr/>
          </p:nvSpPr>
          <p:spPr>
            <a:xfrm>
              <a:off x="-111778" y="5608521"/>
              <a:ext cx="1016849" cy="358265"/>
            </a:xfrm>
            <a:prstGeom prst="rect">
              <a:avLst/>
            </a:prstGeom>
            <a:noFill/>
          </p:spPr>
          <p:txBody>
            <a:bodyPr wrap="square" rtlCol="0">
              <a:normAutofit/>
            </a:bodyPr>
            <a:lstStyle/>
            <a:p>
              <a:pPr algn="ctr"/>
              <a:r>
                <a:rPr lang="fr-FR" sz="1600" b="1">
                  <a:cs typeface="Helvetica" panose="020B0604020202020204" pitchFamily="34" charset="0"/>
                </a:rPr>
                <a:t>Rejet</a:t>
              </a:r>
            </a:p>
          </p:txBody>
        </p:sp>
        <p:grpSp>
          <p:nvGrpSpPr>
            <p:cNvPr id="300" name="Group 299"/>
            <p:cNvGrpSpPr/>
            <p:nvPr/>
          </p:nvGrpSpPr>
          <p:grpSpPr>
            <a:xfrm>
              <a:off x="305873" y="4087351"/>
              <a:ext cx="1860692" cy="1091447"/>
              <a:chOff x="305873" y="4087351"/>
              <a:chExt cx="1860692" cy="1091447"/>
            </a:xfrm>
          </p:grpSpPr>
          <p:grpSp>
            <p:nvGrpSpPr>
              <p:cNvPr id="298" name="Group 297"/>
              <p:cNvGrpSpPr/>
              <p:nvPr/>
            </p:nvGrpSpPr>
            <p:grpSpPr>
              <a:xfrm>
                <a:off x="1693529" y="4087351"/>
                <a:ext cx="473036" cy="482474"/>
                <a:chOff x="1693529" y="4087351"/>
                <a:chExt cx="473036" cy="482474"/>
              </a:xfrm>
            </p:grpSpPr>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95869" y="4372071"/>
                  <a:ext cx="89888" cy="197754"/>
                </a:xfrm>
                <a:prstGeom prst="rect">
                  <a:avLst/>
                </a:prstGeom>
              </p:spPr>
            </p:pic>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22744" y="4033418"/>
                  <a:ext cx="89888" cy="197754"/>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747462" y="4034925"/>
                  <a:ext cx="89888" cy="197754"/>
                </a:xfrm>
                <a:prstGeom prst="rect">
                  <a:avLst/>
                </a:prstGeom>
              </p:spPr>
            </p:pic>
            <p:pic>
              <p:nvPicPr>
                <p:cNvPr id="68" name="Picture 6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15510">
                  <a:off x="1766410" y="4098002"/>
                  <a:ext cx="344191" cy="344191"/>
                </a:xfrm>
                <a:prstGeom prst="rect">
                  <a:avLst/>
                </a:prstGeom>
              </p:spPr>
            </p:pic>
          </p:grpSp>
          <p:grpSp>
            <p:nvGrpSpPr>
              <p:cNvPr id="295" name="Group 294"/>
              <p:cNvGrpSpPr/>
              <p:nvPr/>
            </p:nvGrpSpPr>
            <p:grpSpPr>
              <a:xfrm>
                <a:off x="920790" y="4613960"/>
                <a:ext cx="370628" cy="564838"/>
                <a:chOff x="920790" y="4613960"/>
                <a:chExt cx="370628" cy="564838"/>
              </a:xfrm>
            </p:grpSpPr>
            <p:sp>
              <p:nvSpPr>
                <p:cNvPr id="71" name="Freeform 169"/>
                <p:cNvSpPr>
                  <a:spLocks/>
                </p:cNvSpPr>
                <p:nvPr/>
              </p:nvSpPr>
              <p:spPr bwMode="auto">
                <a:xfrm rot="18019184">
                  <a:off x="833962" y="4740052"/>
                  <a:ext cx="512232" cy="338576"/>
                </a:xfrm>
                <a:custGeom>
                  <a:avLst/>
                  <a:gdLst>
                    <a:gd name="T0" fmla="*/ 931 w 1184"/>
                    <a:gd name="T1" fmla="*/ 69 h 864"/>
                    <a:gd name="T2" fmla="*/ 793 w 1184"/>
                    <a:gd name="T3" fmla="*/ 93 h 864"/>
                    <a:gd name="T4" fmla="*/ 685 w 1184"/>
                    <a:gd name="T5" fmla="*/ 51 h 864"/>
                    <a:gd name="T6" fmla="*/ 535 w 1184"/>
                    <a:gd name="T7" fmla="*/ 33 h 864"/>
                    <a:gd name="T8" fmla="*/ 421 w 1184"/>
                    <a:gd name="T9" fmla="*/ 75 h 864"/>
                    <a:gd name="T10" fmla="*/ 337 w 1184"/>
                    <a:gd name="T11" fmla="*/ 231 h 864"/>
                    <a:gd name="T12" fmla="*/ 259 w 1184"/>
                    <a:gd name="T13" fmla="*/ 243 h 864"/>
                    <a:gd name="T14" fmla="*/ 37 w 1184"/>
                    <a:gd name="T15" fmla="*/ 225 h 864"/>
                    <a:gd name="T16" fmla="*/ 109 w 1184"/>
                    <a:gd name="T17" fmla="*/ 315 h 864"/>
                    <a:gd name="T18" fmla="*/ 253 w 1184"/>
                    <a:gd name="T19" fmla="*/ 363 h 864"/>
                    <a:gd name="T20" fmla="*/ 187 w 1184"/>
                    <a:gd name="T21" fmla="*/ 465 h 864"/>
                    <a:gd name="T22" fmla="*/ 1 w 1184"/>
                    <a:gd name="T23" fmla="*/ 543 h 864"/>
                    <a:gd name="T24" fmla="*/ 187 w 1184"/>
                    <a:gd name="T25" fmla="*/ 585 h 864"/>
                    <a:gd name="T26" fmla="*/ 355 w 1184"/>
                    <a:gd name="T27" fmla="*/ 561 h 864"/>
                    <a:gd name="T28" fmla="*/ 367 w 1184"/>
                    <a:gd name="T29" fmla="*/ 789 h 864"/>
                    <a:gd name="T30" fmla="*/ 421 w 1184"/>
                    <a:gd name="T31" fmla="*/ 843 h 864"/>
                    <a:gd name="T32" fmla="*/ 541 w 1184"/>
                    <a:gd name="T33" fmla="*/ 627 h 864"/>
                    <a:gd name="T34" fmla="*/ 661 w 1184"/>
                    <a:gd name="T35" fmla="*/ 585 h 864"/>
                    <a:gd name="T36" fmla="*/ 667 w 1184"/>
                    <a:gd name="T37" fmla="*/ 729 h 864"/>
                    <a:gd name="T38" fmla="*/ 865 w 1184"/>
                    <a:gd name="T39" fmla="*/ 765 h 864"/>
                    <a:gd name="T40" fmla="*/ 877 w 1184"/>
                    <a:gd name="T41" fmla="*/ 663 h 864"/>
                    <a:gd name="T42" fmla="*/ 829 w 1184"/>
                    <a:gd name="T43" fmla="*/ 543 h 864"/>
                    <a:gd name="T44" fmla="*/ 931 w 1184"/>
                    <a:gd name="T45" fmla="*/ 621 h 864"/>
                    <a:gd name="T46" fmla="*/ 1081 w 1184"/>
                    <a:gd name="T47" fmla="*/ 627 h 864"/>
                    <a:gd name="T48" fmla="*/ 943 w 1184"/>
                    <a:gd name="T49" fmla="*/ 579 h 864"/>
                    <a:gd name="T50" fmla="*/ 1033 w 1184"/>
                    <a:gd name="T51" fmla="*/ 459 h 864"/>
                    <a:gd name="T52" fmla="*/ 1159 w 1184"/>
                    <a:gd name="T53" fmla="*/ 387 h 864"/>
                    <a:gd name="T54" fmla="*/ 1117 w 1184"/>
                    <a:gd name="T55" fmla="*/ 255 h 864"/>
                    <a:gd name="T56" fmla="*/ 1045 w 1184"/>
                    <a:gd name="T57" fmla="*/ 315 h 864"/>
                    <a:gd name="T58" fmla="*/ 973 w 1184"/>
                    <a:gd name="T59" fmla="*/ 255 h 864"/>
                    <a:gd name="T60" fmla="*/ 1033 w 1184"/>
                    <a:gd name="T61" fmla="*/ 165 h 864"/>
                    <a:gd name="T62" fmla="*/ 1009 w 1184"/>
                    <a:gd name="T63" fmla="*/ 75 h 8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4"/>
                    <a:gd name="T97" fmla="*/ 0 h 864"/>
                    <a:gd name="T98" fmla="*/ 1184 w 1184"/>
                    <a:gd name="T99" fmla="*/ 864 h 8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4" h="864">
                      <a:moveTo>
                        <a:pt x="1009" y="75"/>
                      </a:moveTo>
                      <a:cubicBezTo>
                        <a:pt x="992" y="68"/>
                        <a:pt x="958" y="65"/>
                        <a:pt x="931" y="69"/>
                      </a:cubicBezTo>
                      <a:cubicBezTo>
                        <a:pt x="904" y="73"/>
                        <a:pt x="870" y="95"/>
                        <a:pt x="847" y="99"/>
                      </a:cubicBezTo>
                      <a:cubicBezTo>
                        <a:pt x="824" y="103"/>
                        <a:pt x="814" y="104"/>
                        <a:pt x="793" y="93"/>
                      </a:cubicBezTo>
                      <a:cubicBezTo>
                        <a:pt x="772" y="82"/>
                        <a:pt x="739" y="40"/>
                        <a:pt x="721" y="33"/>
                      </a:cubicBezTo>
                      <a:cubicBezTo>
                        <a:pt x="703" y="26"/>
                        <a:pt x="701" y="56"/>
                        <a:pt x="685" y="51"/>
                      </a:cubicBezTo>
                      <a:cubicBezTo>
                        <a:pt x="669" y="46"/>
                        <a:pt x="650" y="6"/>
                        <a:pt x="625" y="3"/>
                      </a:cubicBezTo>
                      <a:cubicBezTo>
                        <a:pt x="600" y="0"/>
                        <a:pt x="557" y="22"/>
                        <a:pt x="535" y="33"/>
                      </a:cubicBezTo>
                      <a:cubicBezTo>
                        <a:pt x="513" y="44"/>
                        <a:pt x="512" y="62"/>
                        <a:pt x="493" y="69"/>
                      </a:cubicBezTo>
                      <a:cubicBezTo>
                        <a:pt x="474" y="76"/>
                        <a:pt x="447" y="67"/>
                        <a:pt x="421" y="75"/>
                      </a:cubicBezTo>
                      <a:cubicBezTo>
                        <a:pt x="395" y="83"/>
                        <a:pt x="351" y="91"/>
                        <a:pt x="337" y="117"/>
                      </a:cubicBezTo>
                      <a:cubicBezTo>
                        <a:pt x="323" y="143"/>
                        <a:pt x="338" y="202"/>
                        <a:pt x="337" y="231"/>
                      </a:cubicBezTo>
                      <a:cubicBezTo>
                        <a:pt x="336" y="260"/>
                        <a:pt x="344" y="289"/>
                        <a:pt x="331" y="291"/>
                      </a:cubicBezTo>
                      <a:cubicBezTo>
                        <a:pt x="318" y="293"/>
                        <a:pt x="294" y="257"/>
                        <a:pt x="259" y="243"/>
                      </a:cubicBezTo>
                      <a:cubicBezTo>
                        <a:pt x="224" y="229"/>
                        <a:pt x="158" y="210"/>
                        <a:pt x="121" y="207"/>
                      </a:cubicBezTo>
                      <a:cubicBezTo>
                        <a:pt x="84" y="204"/>
                        <a:pt x="52" y="213"/>
                        <a:pt x="37" y="225"/>
                      </a:cubicBezTo>
                      <a:cubicBezTo>
                        <a:pt x="22" y="237"/>
                        <a:pt x="19" y="264"/>
                        <a:pt x="31" y="279"/>
                      </a:cubicBezTo>
                      <a:cubicBezTo>
                        <a:pt x="43" y="294"/>
                        <a:pt x="82" y="303"/>
                        <a:pt x="109" y="315"/>
                      </a:cubicBezTo>
                      <a:cubicBezTo>
                        <a:pt x="136" y="327"/>
                        <a:pt x="169" y="343"/>
                        <a:pt x="193" y="351"/>
                      </a:cubicBezTo>
                      <a:cubicBezTo>
                        <a:pt x="217" y="359"/>
                        <a:pt x="240" y="352"/>
                        <a:pt x="253" y="363"/>
                      </a:cubicBezTo>
                      <a:cubicBezTo>
                        <a:pt x="266" y="374"/>
                        <a:pt x="282" y="400"/>
                        <a:pt x="271" y="417"/>
                      </a:cubicBezTo>
                      <a:cubicBezTo>
                        <a:pt x="260" y="434"/>
                        <a:pt x="222" y="452"/>
                        <a:pt x="187" y="465"/>
                      </a:cubicBezTo>
                      <a:cubicBezTo>
                        <a:pt x="152" y="478"/>
                        <a:pt x="92" y="482"/>
                        <a:pt x="61" y="495"/>
                      </a:cubicBezTo>
                      <a:cubicBezTo>
                        <a:pt x="30" y="508"/>
                        <a:pt x="0" y="527"/>
                        <a:pt x="1" y="543"/>
                      </a:cubicBezTo>
                      <a:cubicBezTo>
                        <a:pt x="2" y="559"/>
                        <a:pt x="36" y="584"/>
                        <a:pt x="67" y="591"/>
                      </a:cubicBezTo>
                      <a:cubicBezTo>
                        <a:pt x="98" y="598"/>
                        <a:pt x="150" y="590"/>
                        <a:pt x="187" y="585"/>
                      </a:cubicBezTo>
                      <a:cubicBezTo>
                        <a:pt x="224" y="580"/>
                        <a:pt x="261" y="565"/>
                        <a:pt x="289" y="561"/>
                      </a:cubicBezTo>
                      <a:cubicBezTo>
                        <a:pt x="317" y="557"/>
                        <a:pt x="341" y="540"/>
                        <a:pt x="355" y="561"/>
                      </a:cubicBezTo>
                      <a:cubicBezTo>
                        <a:pt x="369" y="582"/>
                        <a:pt x="371" y="649"/>
                        <a:pt x="373" y="687"/>
                      </a:cubicBezTo>
                      <a:cubicBezTo>
                        <a:pt x="375" y="725"/>
                        <a:pt x="369" y="762"/>
                        <a:pt x="367" y="789"/>
                      </a:cubicBezTo>
                      <a:cubicBezTo>
                        <a:pt x="365" y="816"/>
                        <a:pt x="352" y="840"/>
                        <a:pt x="361" y="849"/>
                      </a:cubicBezTo>
                      <a:cubicBezTo>
                        <a:pt x="370" y="858"/>
                        <a:pt x="398" y="864"/>
                        <a:pt x="421" y="843"/>
                      </a:cubicBezTo>
                      <a:cubicBezTo>
                        <a:pt x="444" y="822"/>
                        <a:pt x="479" y="759"/>
                        <a:pt x="499" y="723"/>
                      </a:cubicBezTo>
                      <a:cubicBezTo>
                        <a:pt x="519" y="687"/>
                        <a:pt x="521" y="649"/>
                        <a:pt x="541" y="627"/>
                      </a:cubicBezTo>
                      <a:cubicBezTo>
                        <a:pt x="561" y="605"/>
                        <a:pt x="599" y="598"/>
                        <a:pt x="619" y="591"/>
                      </a:cubicBezTo>
                      <a:cubicBezTo>
                        <a:pt x="639" y="584"/>
                        <a:pt x="653" y="575"/>
                        <a:pt x="661" y="585"/>
                      </a:cubicBezTo>
                      <a:cubicBezTo>
                        <a:pt x="669" y="595"/>
                        <a:pt x="666" y="627"/>
                        <a:pt x="667" y="651"/>
                      </a:cubicBezTo>
                      <a:cubicBezTo>
                        <a:pt x="668" y="675"/>
                        <a:pt x="655" y="710"/>
                        <a:pt x="667" y="729"/>
                      </a:cubicBezTo>
                      <a:cubicBezTo>
                        <a:pt x="679" y="748"/>
                        <a:pt x="706" y="759"/>
                        <a:pt x="739" y="765"/>
                      </a:cubicBezTo>
                      <a:cubicBezTo>
                        <a:pt x="772" y="771"/>
                        <a:pt x="837" y="770"/>
                        <a:pt x="865" y="765"/>
                      </a:cubicBezTo>
                      <a:cubicBezTo>
                        <a:pt x="893" y="760"/>
                        <a:pt x="905" y="752"/>
                        <a:pt x="907" y="735"/>
                      </a:cubicBezTo>
                      <a:cubicBezTo>
                        <a:pt x="909" y="718"/>
                        <a:pt x="887" y="686"/>
                        <a:pt x="877" y="663"/>
                      </a:cubicBezTo>
                      <a:cubicBezTo>
                        <a:pt x="867" y="640"/>
                        <a:pt x="855" y="617"/>
                        <a:pt x="847" y="597"/>
                      </a:cubicBezTo>
                      <a:cubicBezTo>
                        <a:pt x="839" y="577"/>
                        <a:pt x="825" y="553"/>
                        <a:pt x="829" y="543"/>
                      </a:cubicBezTo>
                      <a:cubicBezTo>
                        <a:pt x="833" y="533"/>
                        <a:pt x="854" y="524"/>
                        <a:pt x="871" y="537"/>
                      </a:cubicBezTo>
                      <a:cubicBezTo>
                        <a:pt x="888" y="550"/>
                        <a:pt x="906" y="601"/>
                        <a:pt x="931" y="621"/>
                      </a:cubicBezTo>
                      <a:cubicBezTo>
                        <a:pt x="956" y="641"/>
                        <a:pt x="996" y="656"/>
                        <a:pt x="1021" y="657"/>
                      </a:cubicBezTo>
                      <a:cubicBezTo>
                        <a:pt x="1046" y="658"/>
                        <a:pt x="1083" y="634"/>
                        <a:pt x="1081" y="627"/>
                      </a:cubicBezTo>
                      <a:cubicBezTo>
                        <a:pt x="1079" y="620"/>
                        <a:pt x="1032" y="623"/>
                        <a:pt x="1009" y="615"/>
                      </a:cubicBezTo>
                      <a:cubicBezTo>
                        <a:pt x="986" y="607"/>
                        <a:pt x="955" y="593"/>
                        <a:pt x="943" y="579"/>
                      </a:cubicBezTo>
                      <a:cubicBezTo>
                        <a:pt x="931" y="565"/>
                        <a:pt x="922" y="551"/>
                        <a:pt x="937" y="531"/>
                      </a:cubicBezTo>
                      <a:cubicBezTo>
                        <a:pt x="952" y="511"/>
                        <a:pt x="1007" y="479"/>
                        <a:pt x="1033" y="459"/>
                      </a:cubicBezTo>
                      <a:cubicBezTo>
                        <a:pt x="1059" y="439"/>
                        <a:pt x="1072" y="423"/>
                        <a:pt x="1093" y="411"/>
                      </a:cubicBezTo>
                      <a:cubicBezTo>
                        <a:pt x="1114" y="399"/>
                        <a:pt x="1145" y="410"/>
                        <a:pt x="1159" y="387"/>
                      </a:cubicBezTo>
                      <a:cubicBezTo>
                        <a:pt x="1173" y="364"/>
                        <a:pt x="1184" y="295"/>
                        <a:pt x="1177" y="273"/>
                      </a:cubicBezTo>
                      <a:cubicBezTo>
                        <a:pt x="1170" y="251"/>
                        <a:pt x="1133" y="254"/>
                        <a:pt x="1117" y="255"/>
                      </a:cubicBezTo>
                      <a:cubicBezTo>
                        <a:pt x="1101" y="256"/>
                        <a:pt x="1093" y="269"/>
                        <a:pt x="1081" y="279"/>
                      </a:cubicBezTo>
                      <a:cubicBezTo>
                        <a:pt x="1069" y="289"/>
                        <a:pt x="1061" y="308"/>
                        <a:pt x="1045" y="315"/>
                      </a:cubicBezTo>
                      <a:cubicBezTo>
                        <a:pt x="1029" y="322"/>
                        <a:pt x="997" y="331"/>
                        <a:pt x="985" y="321"/>
                      </a:cubicBezTo>
                      <a:cubicBezTo>
                        <a:pt x="973" y="311"/>
                        <a:pt x="971" y="276"/>
                        <a:pt x="973" y="255"/>
                      </a:cubicBezTo>
                      <a:cubicBezTo>
                        <a:pt x="975" y="234"/>
                        <a:pt x="987" y="210"/>
                        <a:pt x="997" y="195"/>
                      </a:cubicBezTo>
                      <a:cubicBezTo>
                        <a:pt x="1007" y="180"/>
                        <a:pt x="1027" y="179"/>
                        <a:pt x="1033" y="165"/>
                      </a:cubicBezTo>
                      <a:cubicBezTo>
                        <a:pt x="1039" y="151"/>
                        <a:pt x="1036" y="127"/>
                        <a:pt x="1033" y="111"/>
                      </a:cubicBezTo>
                      <a:cubicBezTo>
                        <a:pt x="1030" y="95"/>
                        <a:pt x="1026" y="82"/>
                        <a:pt x="1009" y="75"/>
                      </a:cubicBezTo>
                      <a:close/>
                    </a:path>
                  </a:pathLst>
                </a:custGeom>
                <a:gradFill flip="none" rotWithShape="1">
                  <a:gsLst>
                    <a:gs pos="0">
                      <a:srgbClr val="C97789">
                        <a:tint val="66000"/>
                        <a:satMod val="160000"/>
                      </a:srgbClr>
                    </a:gs>
                    <a:gs pos="50000">
                      <a:srgbClr val="C97789">
                        <a:tint val="44500"/>
                        <a:satMod val="160000"/>
                      </a:srgbClr>
                    </a:gs>
                    <a:gs pos="100000">
                      <a:srgbClr val="C97789">
                        <a:tint val="23500"/>
                        <a:satMod val="160000"/>
                      </a:srgbClr>
                    </a:gs>
                  </a:gsLst>
                  <a:lin ang="10800000" scaled="1"/>
                  <a:tileRect/>
                </a:gradFill>
                <a:ln w="9525">
                  <a:solidFill>
                    <a:srgbClr val="C97789"/>
                  </a:solidFill>
                  <a:round/>
                  <a:headEnd/>
                  <a:tailEnd/>
                </a:ln>
              </p:spPr>
              <p:txBody>
                <a:bodyPr/>
                <a:lstStyle/>
                <a:p>
                  <a:endParaRPr lang="fr-FR"/>
                </a:p>
              </p:txBody>
            </p:sp>
            <p:sp>
              <p:nvSpPr>
                <p:cNvPr id="72" name="Freeform 170"/>
                <p:cNvSpPr>
                  <a:spLocks/>
                </p:cNvSpPr>
                <p:nvPr/>
              </p:nvSpPr>
              <p:spPr bwMode="auto">
                <a:xfrm rot="18019184">
                  <a:off x="968542" y="4793355"/>
                  <a:ext cx="213718" cy="151654"/>
                </a:xfrm>
                <a:custGeom>
                  <a:avLst/>
                  <a:gdLst>
                    <a:gd name="T0" fmla="*/ 490 w 494"/>
                    <a:gd name="T1" fmla="*/ 126 h 387"/>
                    <a:gd name="T2" fmla="*/ 424 w 494"/>
                    <a:gd name="T3" fmla="*/ 204 h 387"/>
                    <a:gd name="T4" fmla="*/ 412 w 494"/>
                    <a:gd name="T5" fmla="*/ 240 h 387"/>
                    <a:gd name="T6" fmla="*/ 418 w 494"/>
                    <a:gd name="T7" fmla="*/ 282 h 387"/>
                    <a:gd name="T8" fmla="*/ 388 w 494"/>
                    <a:gd name="T9" fmla="*/ 354 h 387"/>
                    <a:gd name="T10" fmla="*/ 352 w 494"/>
                    <a:gd name="T11" fmla="*/ 378 h 387"/>
                    <a:gd name="T12" fmla="*/ 286 w 494"/>
                    <a:gd name="T13" fmla="*/ 378 h 387"/>
                    <a:gd name="T14" fmla="*/ 214 w 494"/>
                    <a:gd name="T15" fmla="*/ 324 h 387"/>
                    <a:gd name="T16" fmla="*/ 160 w 494"/>
                    <a:gd name="T17" fmla="*/ 288 h 387"/>
                    <a:gd name="T18" fmla="*/ 64 w 494"/>
                    <a:gd name="T19" fmla="*/ 288 h 387"/>
                    <a:gd name="T20" fmla="*/ 4 w 494"/>
                    <a:gd name="T21" fmla="*/ 276 h 387"/>
                    <a:gd name="T22" fmla="*/ 40 w 494"/>
                    <a:gd name="T23" fmla="*/ 198 h 387"/>
                    <a:gd name="T24" fmla="*/ 58 w 494"/>
                    <a:gd name="T25" fmla="*/ 156 h 387"/>
                    <a:gd name="T26" fmla="*/ 70 w 494"/>
                    <a:gd name="T27" fmla="*/ 84 h 387"/>
                    <a:gd name="T28" fmla="*/ 136 w 494"/>
                    <a:gd name="T29" fmla="*/ 12 h 387"/>
                    <a:gd name="T30" fmla="*/ 250 w 494"/>
                    <a:gd name="T31" fmla="*/ 12 h 387"/>
                    <a:gd name="T32" fmla="*/ 334 w 494"/>
                    <a:gd name="T33" fmla="*/ 24 h 387"/>
                    <a:gd name="T34" fmla="*/ 346 w 494"/>
                    <a:gd name="T35" fmla="*/ 72 h 387"/>
                    <a:gd name="T36" fmla="*/ 388 w 494"/>
                    <a:gd name="T37" fmla="*/ 84 h 387"/>
                    <a:gd name="T38" fmla="*/ 448 w 494"/>
                    <a:gd name="T39" fmla="*/ 90 h 387"/>
                    <a:gd name="T40" fmla="*/ 490 w 494"/>
                    <a:gd name="T41" fmla="*/ 126 h 3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4"/>
                    <a:gd name="T64" fmla="*/ 0 h 387"/>
                    <a:gd name="T65" fmla="*/ 494 w 494"/>
                    <a:gd name="T66" fmla="*/ 387 h 3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4" h="387">
                      <a:moveTo>
                        <a:pt x="490" y="126"/>
                      </a:moveTo>
                      <a:cubicBezTo>
                        <a:pt x="486" y="145"/>
                        <a:pt x="437" y="185"/>
                        <a:pt x="424" y="204"/>
                      </a:cubicBezTo>
                      <a:cubicBezTo>
                        <a:pt x="411" y="223"/>
                        <a:pt x="413" y="227"/>
                        <a:pt x="412" y="240"/>
                      </a:cubicBezTo>
                      <a:cubicBezTo>
                        <a:pt x="411" y="253"/>
                        <a:pt x="422" y="263"/>
                        <a:pt x="418" y="282"/>
                      </a:cubicBezTo>
                      <a:cubicBezTo>
                        <a:pt x="414" y="301"/>
                        <a:pt x="399" y="338"/>
                        <a:pt x="388" y="354"/>
                      </a:cubicBezTo>
                      <a:cubicBezTo>
                        <a:pt x="377" y="370"/>
                        <a:pt x="369" y="374"/>
                        <a:pt x="352" y="378"/>
                      </a:cubicBezTo>
                      <a:cubicBezTo>
                        <a:pt x="335" y="382"/>
                        <a:pt x="309" y="387"/>
                        <a:pt x="286" y="378"/>
                      </a:cubicBezTo>
                      <a:cubicBezTo>
                        <a:pt x="263" y="369"/>
                        <a:pt x="235" y="339"/>
                        <a:pt x="214" y="324"/>
                      </a:cubicBezTo>
                      <a:cubicBezTo>
                        <a:pt x="193" y="309"/>
                        <a:pt x="185" y="294"/>
                        <a:pt x="160" y="288"/>
                      </a:cubicBezTo>
                      <a:cubicBezTo>
                        <a:pt x="135" y="282"/>
                        <a:pt x="90" y="290"/>
                        <a:pt x="64" y="288"/>
                      </a:cubicBezTo>
                      <a:cubicBezTo>
                        <a:pt x="38" y="286"/>
                        <a:pt x="8" y="291"/>
                        <a:pt x="4" y="276"/>
                      </a:cubicBezTo>
                      <a:cubicBezTo>
                        <a:pt x="0" y="261"/>
                        <a:pt x="31" y="218"/>
                        <a:pt x="40" y="198"/>
                      </a:cubicBezTo>
                      <a:cubicBezTo>
                        <a:pt x="49" y="178"/>
                        <a:pt x="53" y="175"/>
                        <a:pt x="58" y="156"/>
                      </a:cubicBezTo>
                      <a:cubicBezTo>
                        <a:pt x="63" y="137"/>
                        <a:pt x="57" y="108"/>
                        <a:pt x="70" y="84"/>
                      </a:cubicBezTo>
                      <a:cubicBezTo>
                        <a:pt x="83" y="60"/>
                        <a:pt x="106" y="24"/>
                        <a:pt x="136" y="12"/>
                      </a:cubicBezTo>
                      <a:cubicBezTo>
                        <a:pt x="166" y="0"/>
                        <a:pt x="217" y="10"/>
                        <a:pt x="250" y="12"/>
                      </a:cubicBezTo>
                      <a:cubicBezTo>
                        <a:pt x="283" y="14"/>
                        <a:pt x="318" y="14"/>
                        <a:pt x="334" y="24"/>
                      </a:cubicBezTo>
                      <a:cubicBezTo>
                        <a:pt x="350" y="34"/>
                        <a:pt x="337" y="62"/>
                        <a:pt x="346" y="72"/>
                      </a:cubicBezTo>
                      <a:cubicBezTo>
                        <a:pt x="355" y="82"/>
                        <a:pt x="371" y="81"/>
                        <a:pt x="388" y="84"/>
                      </a:cubicBezTo>
                      <a:cubicBezTo>
                        <a:pt x="405" y="87"/>
                        <a:pt x="431" y="86"/>
                        <a:pt x="448" y="90"/>
                      </a:cubicBezTo>
                      <a:cubicBezTo>
                        <a:pt x="465" y="94"/>
                        <a:pt x="494" y="107"/>
                        <a:pt x="490" y="126"/>
                      </a:cubicBezTo>
                      <a:close/>
                    </a:path>
                  </a:pathLst>
                </a:custGeom>
                <a:solidFill>
                  <a:srgbClr val="C97789"/>
                </a:solidFill>
                <a:ln w="9525">
                  <a:solidFill>
                    <a:srgbClr val="C97789"/>
                  </a:solidFill>
                  <a:round/>
                  <a:headEnd/>
                  <a:tailEnd/>
                </a:ln>
              </p:spPr>
              <p:txBody>
                <a:bodyPr/>
                <a:lstStyle/>
                <a:p>
                  <a:endParaRPr lang="fr-FR"/>
                </a:p>
              </p:txBody>
            </p:sp>
            <p:sp>
              <p:nvSpPr>
                <p:cNvPr id="73" name="Freeform 171"/>
                <p:cNvSpPr>
                  <a:spLocks/>
                </p:cNvSpPr>
                <p:nvPr/>
              </p:nvSpPr>
              <p:spPr bwMode="auto">
                <a:xfrm rot="18019184">
                  <a:off x="1079309" y="4605726"/>
                  <a:ext cx="62298" cy="78766"/>
                </a:xfrm>
                <a:custGeom>
                  <a:avLst/>
                  <a:gdLst>
                    <a:gd name="T0" fmla="*/ 64 w 144"/>
                    <a:gd name="T1" fmla="*/ 9 h 201"/>
                    <a:gd name="T2" fmla="*/ 34 w 144"/>
                    <a:gd name="T3" fmla="*/ 39 h 201"/>
                    <a:gd name="T4" fmla="*/ 40 w 144"/>
                    <a:gd name="T5" fmla="*/ 81 h 201"/>
                    <a:gd name="T6" fmla="*/ 4 w 144"/>
                    <a:gd name="T7" fmla="*/ 135 h 201"/>
                    <a:gd name="T8" fmla="*/ 16 w 144"/>
                    <a:gd name="T9" fmla="*/ 183 h 201"/>
                    <a:gd name="T10" fmla="*/ 64 w 144"/>
                    <a:gd name="T11" fmla="*/ 189 h 201"/>
                    <a:gd name="T12" fmla="*/ 130 w 144"/>
                    <a:gd name="T13" fmla="*/ 111 h 201"/>
                    <a:gd name="T14" fmla="*/ 142 w 144"/>
                    <a:gd name="T15" fmla="*/ 57 h 201"/>
                    <a:gd name="T16" fmla="*/ 118 w 144"/>
                    <a:gd name="T17" fmla="*/ 9 h 201"/>
                    <a:gd name="T18" fmla="*/ 64 w 144"/>
                    <a:gd name="T19" fmla="*/ 9 h 2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201"/>
                    <a:gd name="T32" fmla="*/ 144 w 144"/>
                    <a:gd name="T33" fmla="*/ 201 h 2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201">
                      <a:moveTo>
                        <a:pt x="64" y="9"/>
                      </a:moveTo>
                      <a:cubicBezTo>
                        <a:pt x="50" y="14"/>
                        <a:pt x="38" y="27"/>
                        <a:pt x="34" y="39"/>
                      </a:cubicBezTo>
                      <a:cubicBezTo>
                        <a:pt x="30" y="51"/>
                        <a:pt x="45" y="65"/>
                        <a:pt x="40" y="81"/>
                      </a:cubicBezTo>
                      <a:cubicBezTo>
                        <a:pt x="35" y="97"/>
                        <a:pt x="8" y="118"/>
                        <a:pt x="4" y="135"/>
                      </a:cubicBezTo>
                      <a:cubicBezTo>
                        <a:pt x="0" y="152"/>
                        <a:pt x="6" y="174"/>
                        <a:pt x="16" y="183"/>
                      </a:cubicBezTo>
                      <a:cubicBezTo>
                        <a:pt x="26" y="192"/>
                        <a:pt x="45" y="201"/>
                        <a:pt x="64" y="189"/>
                      </a:cubicBezTo>
                      <a:cubicBezTo>
                        <a:pt x="83" y="177"/>
                        <a:pt x="117" y="133"/>
                        <a:pt x="130" y="111"/>
                      </a:cubicBezTo>
                      <a:cubicBezTo>
                        <a:pt x="143" y="89"/>
                        <a:pt x="144" y="74"/>
                        <a:pt x="142" y="57"/>
                      </a:cubicBezTo>
                      <a:cubicBezTo>
                        <a:pt x="140" y="40"/>
                        <a:pt x="130" y="18"/>
                        <a:pt x="118" y="9"/>
                      </a:cubicBezTo>
                      <a:cubicBezTo>
                        <a:pt x="106" y="0"/>
                        <a:pt x="78" y="4"/>
                        <a:pt x="64" y="9"/>
                      </a:cubicBezTo>
                      <a:close/>
                    </a:path>
                  </a:pathLst>
                </a:custGeom>
                <a:gradFill flip="none" rotWithShape="1">
                  <a:gsLst>
                    <a:gs pos="0">
                      <a:srgbClr val="C97789">
                        <a:tint val="66000"/>
                        <a:satMod val="160000"/>
                      </a:srgbClr>
                    </a:gs>
                    <a:gs pos="50000">
                      <a:srgbClr val="C97789">
                        <a:tint val="44500"/>
                        <a:satMod val="160000"/>
                      </a:srgbClr>
                    </a:gs>
                    <a:gs pos="100000">
                      <a:srgbClr val="C97789">
                        <a:tint val="23500"/>
                        <a:satMod val="160000"/>
                      </a:srgbClr>
                    </a:gs>
                  </a:gsLst>
                  <a:lin ang="0" scaled="1"/>
                  <a:tileRect/>
                </a:gradFill>
                <a:ln w="9525">
                  <a:solidFill>
                    <a:srgbClr val="C97789"/>
                  </a:solidFill>
                  <a:round/>
                  <a:headEnd/>
                  <a:tailEnd/>
                </a:ln>
              </p:spPr>
              <p:txBody>
                <a:bodyPr/>
                <a:lstStyle/>
                <a:p>
                  <a:endParaRPr lang="fr-FR"/>
                </a:p>
              </p:txBody>
            </p:sp>
            <p:sp>
              <p:nvSpPr>
                <p:cNvPr id="74" name="Freeform 172"/>
                <p:cNvSpPr>
                  <a:spLocks/>
                </p:cNvSpPr>
                <p:nvPr/>
              </p:nvSpPr>
              <p:spPr bwMode="auto">
                <a:xfrm rot="18019184">
                  <a:off x="917915" y="5082222"/>
                  <a:ext cx="96909" cy="47808"/>
                </a:xfrm>
                <a:custGeom>
                  <a:avLst/>
                  <a:gdLst>
                    <a:gd name="T0" fmla="*/ 202 w 224"/>
                    <a:gd name="T1" fmla="*/ 17 h 122"/>
                    <a:gd name="T2" fmla="*/ 118 w 224"/>
                    <a:gd name="T3" fmla="*/ 5 h 122"/>
                    <a:gd name="T4" fmla="*/ 16 w 224"/>
                    <a:gd name="T5" fmla="*/ 17 h 122"/>
                    <a:gd name="T6" fmla="*/ 22 w 224"/>
                    <a:gd name="T7" fmla="*/ 107 h 122"/>
                    <a:gd name="T8" fmla="*/ 82 w 224"/>
                    <a:gd name="T9" fmla="*/ 107 h 122"/>
                    <a:gd name="T10" fmla="*/ 118 w 224"/>
                    <a:gd name="T11" fmla="*/ 77 h 122"/>
                    <a:gd name="T12" fmla="*/ 184 w 224"/>
                    <a:gd name="T13" fmla="*/ 77 h 122"/>
                    <a:gd name="T14" fmla="*/ 220 w 224"/>
                    <a:gd name="T15" fmla="*/ 71 h 122"/>
                    <a:gd name="T16" fmla="*/ 202 w 224"/>
                    <a:gd name="T17" fmla="*/ 1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
                    <a:gd name="T28" fmla="*/ 0 h 122"/>
                    <a:gd name="T29" fmla="*/ 224 w 224"/>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 h="122">
                      <a:moveTo>
                        <a:pt x="202" y="17"/>
                      </a:moveTo>
                      <a:cubicBezTo>
                        <a:pt x="185" y="6"/>
                        <a:pt x="149" y="5"/>
                        <a:pt x="118" y="5"/>
                      </a:cubicBezTo>
                      <a:cubicBezTo>
                        <a:pt x="87" y="5"/>
                        <a:pt x="32" y="0"/>
                        <a:pt x="16" y="17"/>
                      </a:cubicBezTo>
                      <a:cubicBezTo>
                        <a:pt x="0" y="34"/>
                        <a:pt x="11" y="92"/>
                        <a:pt x="22" y="107"/>
                      </a:cubicBezTo>
                      <a:cubicBezTo>
                        <a:pt x="33" y="122"/>
                        <a:pt x="66" y="112"/>
                        <a:pt x="82" y="107"/>
                      </a:cubicBezTo>
                      <a:cubicBezTo>
                        <a:pt x="98" y="102"/>
                        <a:pt x="101" y="82"/>
                        <a:pt x="118" y="77"/>
                      </a:cubicBezTo>
                      <a:cubicBezTo>
                        <a:pt x="135" y="72"/>
                        <a:pt x="167" y="78"/>
                        <a:pt x="184" y="77"/>
                      </a:cubicBezTo>
                      <a:cubicBezTo>
                        <a:pt x="201" y="76"/>
                        <a:pt x="216" y="81"/>
                        <a:pt x="220" y="71"/>
                      </a:cubicBezTo>
                      <a:cubicBezTo>
                        <a:pt x="224" y="61"/>
                        <a:pt x="219" y="28"/>
                        <a:pt x="202" y="17"/>
                      </a:cubicBezTo>
                      <a:close/>
                    </a:path>
                  </a:pathLst>
                </a:custGeom>
                <a:gradFill flip="none" rotWithShape="1">
                  <a:gsLst>
                    <a:gs pos="0">
                      <a:srgbClr val="C97789">
                        <a:tint val="66000"/>
                        <a:satMod val="160000"/>
                      </a:srgbClr>
                    </a:gs>
                    <a:gs pos="50000">
                      <a:srgbClr val="C97789">
                        <a:tint val="44500"/>
                        <a:satMod val="160000"/>
                      </a:srgbClr>
                    </a:gs>
                    <a:gs pos="100000">
                      <a:srgbClr val="C97789">
                        <a:tint val="23500"/>
                        <a:satMod val="160000"/>
                      </a:srgbClr>
                    </a:gs>
                  </a:gsLst>
                  <a:lin ang="0" scaled="1"/>
                  <a:tileRect/>
                </a:gradFill>
                <a:ln w="9525">
                  <a:solidFill>
                    <a:srgbClr val="C97789"/>
                  </a:solidFill>
                  <a:round/>
                  <a:headEnd/>
                  <a:tailEnd/>
                </a:ln>
              </p:spPr>
              <p:txBody>
                <a:bodyPr/>
                <a:lstStyle/>
                <a:p>
                  <a:endParaRPr lang="fr-FR"/>
                </a:p>
              </p:txBody>
            </p:sp>
            <p:sp>
              <p:nvSpPr>
                <p:cNvPr id="75" name="Freeform 173"/>
                <p:cNvSpPr>
                  <a:spLocks/>
                </p:cNvSpPr>
                <p:nvPr/>
              </p:nvSpPr>
              <p:spPr bwMode="auto">
                <a:xfrm rot="18019184">
                  <a:off x="1191694" y="4706183"/>
                  <a:ext cx="82632" cy="58781"/>
                </a:xfrm>
                <a:custGeom>
                  <a:avLst/>
                  <a:gdLst>
                    <a:gd name="T0" fmla="*/ 161 w 191"/>
                    <a:gd name="T1" fmla="*/ 11 h 150"/>
                    <a:gd name="T2" fmla="*/ 83 w 191"/>
                    <a:gd name="T3" fmla="*/ 17 h 150"/>
                    <a:gd name="T4" fmla="*/ 71 w 191"/>
                    <a:gd name="T5" fmla="*/ 59 h 150"/>
                    <a:gd name="T6" fmla="*/ 11 w 191"/>
                    <a:gd name="T7" fmla="*/ 89 h 150"/>
                    <a:gd name="T8" fmla="*/ 17 w 191"/>
                    <a:gd name="T9" fmla="*/ 125 h 150"/>
                    <a:gd name="T10" fmla="*/ 113 w 191"/>
                    <a:gd name="T11" fmla="*/ 143 h 150"/>
                    <a:gd name="T12" fmla="*/ 179 w 191"/>
                    <a:gd name="T13" fmla="*/ 83 h 150"/>
                    <a:gd name="T14" fmla="*/ 161 w 191"/>
                    <a:gd name="T15" fmla="*/ 11 h 150"/>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150"/>
                    <a:gd name="T26" fmla="*/ 191 w 191"/>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150">
                      <a:moveTo>
                        <a:pt x="161" y="11"/>
                      </a:moveTo>
                      <a:cubicBezTo>
                        <a:pt x="145" y="0"/>
                        <a:pt x="98" y="9"/>
                        <a:pt x="83" y="17"/>
                      </a:cubicBezTo>
                      <a:cubicBezTo>
                        <a:pt x="68" y="25"/>
                        <a:pt x="83" y="47"/>
                        <a:pt x="71" y="59"/>
                      </a:cubicBezTo>
                      <a:cubicBezTo>
                        <a:pt x="59" y="71"/>
                        <a:pt x="20" y="78"/>
                        <a:pt x="11" y="89"/>
                      </a:cubicBezTo>
                      <a:cubicBezTo>
                        <a:pt x="2" y="100"/>
                        <a:pt x="0" y="116"/>
                        <a:pt x="17" y="125"/>
                      </a:cubicBezTo>
                      <a:cubicBezTo>
                        <a:pt x="34" y="134"/>
                        <a:pt x="86" y="150"/>
                        <a:pt x="113" y="143"/>
                      </a:cubicBezTo>
                      <a:cubicBezTo>
                        <a:pt x="140" y="136"/>
                        <a:pt x="167" y="101"/>
                        <a:pt x="179" y="83"/>
                      </a:cubicBezTo>
                      <a:cubicBezTo>
                        <a:pt x="191" y="65"/>
                        <a:pt x="177" y="22"/>
                        <a:pt x="161" y="11"/>
                      </a:cubicBezTo>
                      <a:close/>
                    </a:path>
                  </a:pathLst>
                </a:custGeom>
                <a:gradFill flip="none" rotWithShape="1">
                  <a:gsLst>
                    <a:gs pos="0">
                      <a:srgbClr val="C97789">
                        <a:tint val="66000"/>
                        <a:satMod val="160000"/>
                      </a:srgbClr>
                    </a:gs>
                    <a:gs pos="50000">
                      <a:srgbClr val="C97789">
                        <a:tint val="44500"/>
                        <a:satMod val="160000"/>
                      </a:srgbClr>
                    </a:gs>
                    <a:gs pos="100000">
                      <a:srgbClr val="C97789">
                        <a:tint val="23500"/>
                        <a:satMod val="160000"/>
                      </a:srgbClr>
                    </a:gs>
                  </a:gsLst>
                  <a:lin ang="0" scaled="1"/>
                  <a:tileRect/>
                </a:gradFill>
                <a:ln w="9525">
                  <a:solidFill>
                    <a:srgbClr val="C97789"/>
                  </a:solidFill>
                  <a:round/>
                  <a:headEnd/>
                  <a:tailEnd/>
                </a:ln>
              </p:spPr>
              <p:txBody>
                <a:bodyPr/>
                <a:lstStyle/>
                <a:p>
                  <a:endParaRPr lang="fr-FR"/>
                </a:p>
              </p:txBody>
            </p:sp>
            <p:sp>
              <p:nvSpPr>
                <p:cNvPr id="76" name="Freeform 174"/>
                <p:cNvSpPr>
                  <a:spLocks/>
                </p:cNvSpPr>
                <p:nvPr/>
              </p:nvSpPr>
              <p:spPr bwMode="auto">
                <a:xfrm rot="18019184">
                  <a:off x="1183869" y="4945316"/>
                  <a:ext cx="58405" cy="76415"/>
                </a:xfrm>
                <a:custGeom>
                  <a:avLst/>
                  <a:gdLst>
                    <a:gd name="T0" fmla="*/ 135 w 135"/>
                    <a:gd name="T1" fmla="*/ 82 h 195"/>
                    <a:gd name="T2" fmla="*/ 117 w 135"/>
                    <a:gd name="T3" fmla="*/ 34 h 195"/>
                    <a:gd name="T4" fmla="*/ 51 w 135"/>
                    <a:gd name="T5" fmla="*/ 10 h 195"/>
                    <a:gd name="T6" fmla="*/ 33 w 135"/>
                    <a:gd name="T7" fmla="*/ 94 h 195"/>
                    <a:gd name="T8" fmla="*/ 3 w 135"/>
                    <a:gd name="T9" fmla="*/ 166 h 195"/>
                    <a:gd name="T10" fmla="*/ 51 w 135"/>
                    <a:gd name="T11" fmla="*/ 190 h 195"/>
                    <a:gd name="T12" fmla="*/ 117 w 135"/>
                    <a:gd name="T13" fmla="*/ 136 h 195"/>
                    <a:gd name="T14" fmla="*/ 135 w 135"/>
                    <a:gd name="T15" fmla="*/ 82 h 19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95"/>
                    <a:gd name="T26" fmla="*/ 135 w 135"/>
                    <a:gd name="T27" fmla="*/ 195 h 1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95">
                      <a:moveTo>
                        <a:pt x="135" y="82"/>
                      </a:moveTo>
                      <a:cubicBezTo>
                        <a:pt x="135" y="65"/>
                        <a:pt x="131" y="46"/>
                        <a:pt x="117" y="34"/>
                      </a:cubicBezTo>
                      <a:cubicBezTo>
                        <a:pt x="103" y="22"/>
                        <a:pt x="65" y="0"/>
                        <a:pt x="51" y="10"/>
                      </a:cubicBezTo>
                      <a:cubicBezTo>
                        <a:pt x="37" y="20"/>
                        <a:pt x="41" y="68"/>
                        <a:pt x="33" y="94"/>
                      </a:cubicBezTo>
                      <a:cubicBezTo>
                        <a:pt x="25" y="120"/>
                        <a:pt x="0" y="150"/>
                        <a:pt x="3" y="166"/>
                      </a:cubicBezTo>
                      <a:cubicBezTo>
                        <a:pt x="6" y="182"/>
                        <a:pt x="32" y="195"/>
                        <a:pt x="51" y="190"/>
                      </a:cubicBezTo>
                      <a:cubicBezTo>
                        <a:pt x="70" y="185"/>
                        <a:pt x="103" y="154"/>
                        <a:pt x="117" y="136"/>
                      </a:cubicBezTo>
                      <a:cubicBezTo>
                        <a:pt x="131" y="118"/>
                        <a:pt x="135" y="99"/>
                        <a:pt x="135" y="82"/>
                      </a:cubicBezTo>
                      <a:close/>
                    </a:path>
                  </a:pathLst>
                </a:custGeom>
                <a:gradFill flip="none" rotWithShape="1">
                  <a:gsLst>
                    <a:gs pos="0">
                      <a:srgbClr val="C97789">
                        <a:tint val="66000"/>
                        <a:satMod val="160000"/>
                      </a:srgbClr>
                    </a:gs>
                    <a:gs pos="50000">
                      <a:srgbClr val="C97789">
                        <a:tint val="44500"/>
                        <a:satMod val="160000"/>
                      </a:srgbClr>
                    </a:gs>
                    <a:gs pos="100000">
                      <a:srgbClr val="C97789">
                        <a:tint val="23500"/>
                        <a:satMod val="160000"/>
                      </a:srgbClr>
                    </a:gs>
                  </a:gsLst>
                  <a:lin ang="0" scaled="1"/>
                  <a:tileRect/>
                </a:gradFill>
                <a:ln w="9525">
                  <a:solidFill>
                    <a:srgbClr val="C97789"/>
                  </a:solidFill>
                  <a:round/>
                  <a:headEnd/>
                  <a:tailEnd/>
                </a:ln>
              </p:spPr>
              <p:txBody>
                <a:bodyPr/>
                <a:lstStyle/>
                <a:p>
                  <a:endParaRPr lang="fr-FR"/>
                </a:p>
              </p:txBody>
            </p:sp>
            <p:sp>
              <p:nvSpPr>
                <p:cNvPr id="77" name="Freeform 175"/>
                <p:cNvSpPr>
                  <a:spLocks/>
                </p:cNvSpPr>
                <p:nvPr/>
              </p:nvSpPr>
              <p:spPr bwMode="auto">
                <a:xfrm rot="18019184">
                  <a:off x="1250506" y="4929573"/>
                  <a:ext cx="32447" cy="49376"/>
                </a:xfrm>
                <a:custGeom>
                  <a:avLst/>
                  <a:gdLst>
                    <a:gd name="T0" fmla="*/ 49 w 75"/>
                    <a:gd name="T1" fmla="*/ 5 h 126"/>
                    <a:gd name="T2" fmla="*/ 7 w 75"/>
                    <a:gd name="T3" fmla="*/ 36 h 126"/>
                    <a:gd name="T4" fmla="*/ 7 w 75"/>
                    <a:gd name="T5" fmla="*/ 72 h 126"/>
                    <a:gd name="T6" fmla="*/ 14 w 75"/>
                    <a:gd name="T7" fmla="*/ 113 h 126"/>
                    <a:gd name="T8" fmla="*/ 55 w 75"/>
                    <a:gd name="T9" fmla="*/ 125 h 126"/>
                    <a:gd name="T10" fmla="*/ 68 w 75"/>
                    <a:gd name="T11" fmla="*/ 105 h 126"/>
                    <a:gd name="T12" fmla="*/ 58 w 75"/>
                    <a:gd name="T13" fmla="*/ 66 h 126"/>
                    <a:gd name="T14" fmla="*/ 70 w 75"/>
                    <a:gd name="T15" fmla="*/ 32 h 126"/>
                    <a:gd name="T16" fmla="*/ 71 w 75"/>
                    <a:gd name="T17" fmla="*/ 5 h 126"/>
                    <a:gd name="T18" fmla="*/ 49 w 75"/>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26"/>
                    <a:gd name="T32" fmla="*/ 75 w 75"/>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26">
                      <a:moveTo>
                        <a:pt x="49" y="5"/>
                      </a:moveTo>
                      <a:cubicBezTo>
                        <a:pt x="38" y="10"/>
                        <a:pt x="14" y="25"/>
                        <a:pt x="7" y="36"/>
                      </a:cubicBezTo>
                      <a:cubicBezTo>
                        <a:pt x="0" y="47"/>
                        <a:pt x="6" y="59"/>
                        <a:pt x="7" y="72"/>
                      </a:cubicBezTo>
                      <a:cubicBezTo>
                        <a:pt x="8" y="85"/>
                        <a:pt x="6" y="104"/>
                        <a:pt x="14" y="113"/>
                      </a:cubicBezTo>
                      <a:cubicBezTo>
                        <a:pt x="22" y="122"/>
                        <a:pt x="46" y="126"/>
                        <a:pt x="55" y="125"/>
                      </a:cubicBezTo>
                      <a:cubicBezTo>
                        <a:pt x="64" y="124"/>
                        <a:pt x="68" y="115"/>
                        <a:pt x="68" y="105"/>
                      </a:cubicBezTo>
                      <a:cubicBezTo>
                        <a:pt x="68" y="95"/>
                        <a:pt x="58" y="78"/>
                        <a:pt x="58" y="66"/>
                      </a:cubicBezTo>
                      <a:cubicBezTo>
                        <a:pt x="58" y="54"/>
                        <a:pt x="68" y="42"/>
                        <a:pt x="70" y="32"/>
                      </a:cubicBezTo>
                      <a:cubicBezTo>
                        <a:pt x="72" y="22"/>
                        <a:pt x="75" y="10"/>
                        <a:pt x="71" y="5"/>
                      </a:cubicBezTo>
                      <a:cubicBezTo>
                        <a:pt x="67" y="0"/>
                        <a:pt x="60" y="0"/>
                        <a:pt x="49" y="5"/>
                      </a:cubicBezTo>
                      <a:close/>
                    </a:path>
                  </a:pathLst>
                </a:custGeom>
                <a:gradFill flip="none" rotWithShape="1">
                  <a:gsLst>
                    <a:gs pos="0">
                      <a:srgbClr val="C97789">
                        <a:tint val="66000"/>
                        <a:satMod val="160000"/>
                      </a:srgbClr>
                    </a:gs>
                    <a:gs pos="50000">
                      <a:srgbClr val="C97789">
                        <a:tint val="44500"/>
                        <a:satMod val="160000"/>
                      </a:srgbClr>
                    </a:gs>
                    <a:gs pos="100000">
                      <a:srgbClr val="C97789">
                        <a:tint val="23500"/>
                        <a:satMod val="160000"/>
                      </a:srgbClr>
                    </a:gs>
                  </a:gsLst>
                  <a:lin ang="0" scaled="1"/>
                  <a:tileRect/>
                </a:gradFill>
                <a:ln w="9525">
                  <a:solidFill>
                    <a:srgbClr val="C97789"/>
                  </a:solidFill>
                  <a:round/>
                  <a:headEnd/>
                  <a:tailEnd/>
                </a:ln>
              </p:spPr>
              <p:txBody>
                <a:bodyPr/>
                <a:lstStyle/>
                <a:p>
                  <a:endParaRPr lang="fr-FR"/>
                </a:p>
              </p:txBody>
            </p:sp>
            <p:sp>
              <p:nvSpPr>
                <p:cNvPr id="78" name="Freeform 176"/>
                <p:cNvSpPr>
                  <a:spLocks/>
                </p:cNvSpPr>
                <p:nvPr/>
              </p:nvSpPr>
              <p:spPr bwMode="auto">
                <a:xfrm rot="18019184">
                  <a:off x="1089792" y="5046616"/>
                  <a:ext cx="27688" cy="47024"/>
                </a:xfrm>
                <a:custGeom>
                  <a:avLst/>
                  <a:gdLst>
                    <a:gd name="T0" fmla="*/ 48 w 64"/>
                    <a:gd name="T1" fmla="*/ 0 h 120"/>
                    <a:gd name="T2" fmla="*/ 13 w 64"/>
                    <a:gd name="T3" fmla="*/ 20 h 120"/>
                    <a:gd name="T4" fmla="*/ 0 w 64"/>
                    <a:gd name="T5" fmla="*/ 60 h 120"/>
                    <a:gd name="T6" fmla="*/ 15 w 64"/>
                    <a:gd name="T7" fmla="*/ 107 h 120"/>
                    <a:gd name="T8" fmla="*/ 48 w 64"/>
                    <a:gd name="T9" fmla="*/ 117 h 120"/>
                    <a:gd name="T10" fmla="*/ 55 w 64"/>
                    <a:gd name="T11" fmla="*/ 89 h 120"/>
                    <a:gd name="T12" fmla="*/ 51 w 64"/>
                    <a:gd name="T13" fmla="*/ 42 h 120"/>
                    <a:gd name="T14" fmla="*/ 63 w 64"/>
                    <a:gd name="T15" fmla="*/ 18 h 120"/>
                    <a:gd name="T16" fmla="*/ 48 w 64"/>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20"/>
                    <a:gd name="T29" fmla="*/ 64 w 64"/>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20">
                      <a:moveTo>
                        <a:pt x="48" y="0"/>
                      </a:moveTo>
                      <a:cubicBezTo>
                        <a:pt x="40" y="0"/>
                        <a:pt x="21" y="10"/>
                        <a:pt x="13" y="20"/>
                      </a:cubicBezTo>
                      <a:cubicBezTo>
                        <a:pt x="5" y="30"/>
                        <a:pt x="0" y="46"/>
                        <a:pt x="0" y="60"/>
                      </a:cubicBezTo>
                      <a:cubicBezTo>
                        <a:pt x="0" y="74"/>
                        <a:pt x="7" y="98"/>
                        <a:pt x="15" y="107"/>
                      </a:cubicBezTo>
                      <a:cubicBezTo>
                        <a:pt x="23" y="116"/>
                        <a:pt x="41" y="120"/>
                        <a:pt x="48" y="117"/>
                      </a:cubicBezTo>
                      <a:cubicBezTo>
                        <a:pt x="55" y="114"/>
                        <a:pt x="55" y="101"/>
                        <a:pt x="55" y="89"/>
                      </a:cubicBezTo>
                      <a:cubicBezTo>
                        <a:pt x="55" y="77"/>
                        <a:pt x="50" y="54"/>
                        <a:pt x="51" y="42"/>
                      </a:cubicBezTo>
                      <a:cubicBezTo>
                        <a:pt x="52" y="30"/>
                        <a:pt x="62" y="25"/>
                        <a:pt x="63" y="18"/>
                      </a:cubicBezTo>
                      <a:cubicBezTo>
                        <a:pt x="64" y="11"/>
                        <a:pt x="56" y="0"/>
                        <a:pt x="48" y="0"/>
                      </a:cubicBezTo>
                      <a:close/>
                    </a:path>
                  </a:pathLst>
                </a:custGeom>
                <a:gradFill flip="none" rotWithShape="1">
                  <a:gsLst>
                    <a:gs pos="0">
                      <a:srgbClr val="C97789">
                        <a:tint val="66000"/>
                        <a:satMod val="160000"/>
                      </a:srgbClr>
                    </a:gs>
                    <a:gs pos="50000">
                      <a:srgbClr val="C97789">
                        <a:tint val="44500"/>
                        <a:satMod val="160000"/>
                      </a:srgbClr>
                    </a:gs>
                    <a:gs pos="100000">
                      <a:srgbClr val="C97789">
                        <a:tint val="23500"/>
                        <a:satMod val="160000"/>
                      </a:srgbClr>
                    </a:gs>
                  </a:gsLst>
                  <a:lin ang="0" scaled="1"/>
                  <a:tileRect/>
                </a:gradFill>
                <a:ln w="9525">
                  <a:solidFill>
                    <a:srgbClr val="C97789"/>
                  </a:solidFill>
                  <a:round/>
                  <a:headEnd/>
                  <a:tailEnd/>
                </a:ln>
              </p:spPr>
              <p:txBody>
                <a:bodyPr/>
                <a:lstStyle/>
                <a:p>
                  <a:endParaRPr lang="fr-FR"/>
                </a:p>
              </p:txBody>
            </p:sp>
            <p:sp>
              <p:nvSpPr>
                <p:cNvPr id="79" name="Freeform 177"/>
                <p:cNvSpPr>
                  <a:spLocks/>
                </p:cNvSpPr>
                <p:nvPr/>
              </p:nvSpPr>
              <p:spPr bwMode="auto">
                <a:xfrm rot="18019184">
                  <a:off x="1044025" y="5119762"/>
                  <a:ext cx="76143" cy="41930"/>
                </a:xfrm>
                <a:custGeom>
                  <a:avLst/>
                  <a:gdLst>
                    <a:gd name="T0" fmla="*/ 162 w 176"/>
                    <a:gd name="T1" fmla="*/ 33 h 107"/>
                    <a:gd name="T2" fmla="*/ 114 w 176"/>
                    <a:gd name="T3" fmla="*/ 34 h 107"/>
                    <a:gd name="T4" fmla="*/ 82 w 176"/>
                    <a:gd name="T5" fmla="*/ 13 h 107"/>
                    <a:gd name="T6" fmla="*/ 45 w 176"/>
                    <a:gd name="T7" fmla="*/ 0 h 107"/>
                    <a:gd name="T8" fmla="*/ 3 w 176"/>
                    <a:gd name="T9" fmla="*/ 12 h 107"/>
                    <a:gd name="T10" fmla="*/ 27 w 176"/>
                    <a:gd name="T11" fmla="*/ 54 h 107"/>
                    <a:gd name="T12" fmla="*/ 72 w 176"/>
                    <a:gd name="T13" fmla="*/ 99 h 107"/>
                    <a:gd name="T14" fmla="*/ 108 w 176"/>
                    <a:gd name="T15" fmla="*/ 100 h 107"/>
                    <a:gd name="T16" fmla="*/ 129 w 176"/>
                    <a:gd name="T17" fmla="*/ 81 h 107"/>
                    <a:gd name="T18" fmla="*/ 162 w 176"/>
                    <a:gd name="T19" fmla="*/ 81 h 107"/>
                    <a:gd name="T20" fmla="*/ 175 w 176"/>
                    <a:gd name="T21" fmla="*/ 54 h 107"/>
                    <a:gd name="T22" fmla="*/ 162 w 176"/>
                    <a:gd name="T23" fmla="*/ 33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07"/>
                    <a:gd name="T38" fmla="*/ 176 w 176"/>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07">
                      <a:moveTo>
                        <a:pt x="162" y="33"/>
                      </a:moveTo>
                      <a:cubicBezTo>
                        <a:pt x="152" y="30"/>
                        <a:pt x="127" y="37"/>
                        <a:pt x="114" y="34"/>
                      </a:cubicBezTo>
                      <a:cubicBezTo>
                        <a:pt x="101" y="31"/>
                        <a:pt x="93" y="19"/>
                        <a:pt x="82" y="13"/>
                      </a:cubicBezTo>
                      <a:cubicBezTo>
                        <a:pt x="71" y="7"/>
                        <a:pt x="58" y="0"/>
                        <a:pt x="45" y="0"/>
                      </a:cubicBezTo>
                      <a:cubicBezTo>
                        <a:pt x="32" y="0"/>
                        <a:pt x="6" y="3"/>
                        <a:pt x="3" y="12"/>
                      </a:cubicBezTo>
                      <a:cubicBezTo>
                        <a:pt x="0" y="21"/>
                        <a:pt x="16" y="40"/>
                        <a:pt x="27" y="54"/>
                      </a:cubicBezTo>
                      <a:cubicBezTo>
                        <a:pt x="38" y="68"/>
                        <a:pt x="59" y="91"/>
                        <a:pt x="72" y="99"/>
                      </a:cubicBezTo>
                      <a:cubicBezTo>
                        <a:pt x="85" y="107"/>
                        <a:pt x="99" y="103"/>
                        <a:pt x="108" y="100"/>
                      </a:cubicBezTo>
                      <a:cubicBezTo>
                        <a:pt x="117" y="97"/>
                        <a:pt x="120" y="84"/>
                        <a:pt x="129" y="81"/>
                      </a:cubicBezTo>
                      <a:cubicBezTo>
                        <a:pt x="138" y="78"/>
                        <a:pt x="154" y="86"/>
                        <a:pt x="162" y="81"/>
                      </a:cubicBezTo>
                      <a:cubicBezTo>
                        <a:pt x="170" y="76"/>
                        <a:pt x="174" y="63"/>
                        <a:pt x="175" y="54"/>
                      </a:cubicBezTo>
                      <a:cubicBezTo>
                        <a:pt x="176" y="45"/>
                        <a:pt x="172" y="36"/>
                        <a:pt x="162" y="33"/>
                      </a:cubicBezTo>
                      <a:close/>
                    </a:path>
                  </a:pathLst>
                </a:custGeom>
                <a:gradFill flip="none" rotWithShape="1">
                  <a:gsLst>
                    <a:gs pos="0">
                      <a:srgbClr val="C97789">
                        <a:tint val="66000"/>
                        <a:satMod val="160000"/>
                      </a:srgbClr>
                    </a:gs>
                    <a:gs pos="50000">
                      <a:srgbClr val="C97789">
                        <a:tint val="44500"/>
                        <a:satMod val="160000"/>
                      </a:srgbClr>
                    </a:gs>
                    <a:gs pos="100000">
                      <a:srgbClr val="C97789">
                        <a:tint val="23500"/>
                        <a:satMod val="160000"/>
                      </a:srgbClr>
                    </a:gs>
                  </a:gsLst>
                  <a:lin ang="0" scaled="1"/>
                  <a:tileRect/>
                </a:gradFill>
                <a:ln w="9525">
                  <a:solidFill>
                    <a:srgbClr val="C97789"/>
                  </a:solidFill>
                  <a:round/>
                  <a:headEnd/>
                  <a:tailEnd/>
                </a:ln>
              </p:spPr>
              <p:txBody>
                <a:bodyPr/>
                <a:lstStyle/>
                <a:p>
                  <a:endParaRPr lang="fr-FR"/>
                </a:p>
              </p:txBody>
            </p:sp>
          </p:grpSp>
          <p:grpSp>
            <p:nvGrpSpPr>
              <p:cNvPr id="297" name="Group 296"/>
              <p:cNvGrpSpPr/>
              <p:nvPr/>
            </p:nvGrpSpPr>
            <p:grpSpPr>
              <a:xfrm>
                <a:off x="1766006" y="4551109"/>
                <a:ext cx="355112" cy="568811"/>
                <a:chOff x="1766006" y="4551109"/>
                <a:chExt cx="355112" cy="568811"/>
              </a:xfrm>
            </p:grpSpPr>
            <p:pic>
              <p:nvPicPr>
                <p:cNvPr id="69" name="Picture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2040">
                  <a:off x="1855158" y="4588590"/>
                  <a:ext cx="154084" cy="199246"/>
                </a:xfrm>
                <a:prstGeom prst="rect">
                  <a:avLst/>
                </a:prstGeom>
              </p:spPr>
            </p:pic>
            <p:sp>
              <p:nvSpPr>
                <p:cNvPr id="70" name="Oval 69"/>
                <p:cNvSpPr/>
                <p:nvPr/>
              </p:nvSpPr>
              <p:spPr>
                <a:xfrm rot="343635">
                  <a:off x="1909462" y="4551109"/>
                  <a:ext cx="64124" cy="60331"/>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96" name="Group 295"/>
                <p:cNvGrpSpPr/>
                <p:nvPr/>
              </p:nvGrpSpPr>
              <p:grpSpPr>
                <a:xfrm>
                  <a:off x="1766006" y="4770670"/>
                  <a:ext cx="355112" cy="349250"/>
                  <a:chOff x="1766006" y="4770670"/>
                  <a:chExt cx="355112" cy="349250"/>
                </a:xfrm>
              </p:grpSpPr>
              <p:sp>
                <p:nvSpPr>
                  <p:cNvPr id="80" name="AutoShape 159"/>
                  <p:cNvSpPr>
                    <a:spLocks noChangeArrowheads="1"/>
                  </p:cNvSpPr>
                  <p:nvPr/>
                </p:nvSpPr>
                <p:spPr bwMode="auto">
                  <a:xfrm>
                    <a:off x="1766006" y="4770670"/>
                    <a:ext cx="355112" cy="349250"/>
                  </a:xfrm>
                  <a:prstGeom prst="roundRect">
                    <a:avLst>
                      <a:gd name="adj" fmla="val 16667"/>
                    </a:avLst>
                  </a:prstGeom>
                  <a:gradFill rotWithShape="1">
                    <a:gsLst>
                      <a:gs pos="0">
                        <a:schemeClr val="bg1"/>
                      </a:gs>
                      <a:gs pos="100000">
                        <a:srgbClr val="E7BFC9"/>
                      </a:gs>
                    </a:gsLst>
                    <a:path path="shape">
                      <a:fillToRect l="50000" t="50000" r="50000" b="50000"/>
                    </a:path>
                  </a:gra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endParaRPr lang="fr-FR" altLang="en-US" sz="4800">
                      <a:solidFill>
                        <a:srgbClr val="CC3300"/>
                      </a:solidFill>
                    </a:endParaRPr>
                  </a:p>
                </p:txBody>
              </p:sp>
              <p:sp>
                <p:nvSpPr>
                  <p:cNvPr id="81" name="Oval 160"/>
                  <p:cNvSpPr>
                    <a:spLocks noChangeArrowheads="1"/>
                  </p:cNvSpPr>
                  <p:nvPr/>
                </p:nvSpPr>
                <p:spPr bwMode="auto">
                  <a:xfrm>
                    <a:off x="1876808" y="4942231"/>
                    <a:ext cx="136232" cy="130713"/>
                  </a:xfrm>
                  <a:prstGeom prst="ellipse">
                    <a:avLst/>
                  </a:prstGeom>
                  <a:gradFill rotWithShape="1">
                    <a:gsLst>
                      <a:gs pos="0">
                        <a:schemeClr val="bg1"/>
                      </a:gs>
                      <a:gs pos="100000">
                        <a:srgbClr val="C66C81"/>
                      </a:gs>
                    </a:gsLst>
                    <a:path path="shape">
                      <a:fillToRect l="50000" t="50000" r="50000" b="50000"/>
                    </a:path>
                  </a:gra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endParaRPr lang="fr-FR" altLang="en-US" sz="4800">
                      <a:solidFill>
                        <a:srgbClr val="CC3300"/>
                      </a:solidFill>
                    </a:endParaRPr>
                  </a:p>
                </p:txBody>
              </p:sp>
            </p:grpSp>
          </p:grpSp>
          <p:sp>
            <p:nvSpPr>
              <p:cNvPr id="83" name="Arc 82"/>
              <p:cNvSpPr/>
              <p:nvPr/>
            </p:nvSpPr>
            <p:spPr>
              <a:xfrm rot="2161762" flipV="1">
                <a:off x="1155094" y="4508601"/>
                <a:ext cx="644328" cy="537483"/>
              </a:xfrm>
              <a:prstGeom prst="arc">
                <a:avLst>
                  <a:gd name="adj1" fmla="val 16234385"/>
                  <a:gd name="adj2" fmla="val 21135012"/>
                </a:avLst>
              </a:prstGeom>
              <a:ln w="9525">
                <a:solidFill>
                  <a:schemeClr val="tx1"/>
                </a:solidFill>
                <a:prstDash val="solid"/>
                <a:headEnd type="triangle" w="sm" len="sm"/>
                <a:tailEnd type="non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99" name="Group 298"/>
              <p:cNvGrpSpPr/>
              <p:nvPr/>
            </p:nvGrpSpPr>
            <p:grpSpPr>
              <a:xfrm>
                <a:off x="305873" y="4116805"/>
                <a:ext cx="1268507" cy="432305"/>
                <a:chOff x="305873" y="4116805"/>
                <a:chExt cx="1268507" cy="432305"/>
              </a:xfrm>
            </p:grpSpPr>
            <p:sp>
              <p:nvSpPr>
                <p:cNvPr id="91" name="Rounded Rectangle 90"/>
                <p:cNvSpPr/>
                <p:nvPr/>
              </p:nvSpPr>
              <p:spPr>
                <a:xfrm>
                  <a:off x="396488" y="4116805"/>
                  <a:ext cx="1115751" cy="432003"/>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TextBox 91"/>
                <p:cNvSpPr txBox="1"/>
                <p:nvPr/>
              </p:nvSpPr>
              <p:spPr>
                <a:xfrm>
                  <a:off x="305873" y="4118223"/>
                  <a:ext cx="1268507" cy="430887"/>
                </a:xfrm>
                <a:prstGeom prst="rect">
                  <a:avLst/>
                </a:prstGeom>
                <a:noFill/>
              </p:spPr>
              <p:txBody>
                <a:bodyPr wrap="square" rtlCol="0">
                  <a:spAutoFit/>
                </a:bodyPr>
                <a:lstStyle/>
                <a:p>
                  <a:pPr algn="ctr"/>
                  <a:r>
                    <a:rPr lang="fr-FR" sz="1100" dirty="0"/>
                    <a:t>Destruction de cellules du greffon</a:t>
                  </a:r>
                </a:p>
              </p:txBody>
            </p:sp>
          </p:grpSp>
        </p:grpSp>
      </p:grpSp>
      <p:grpSp>
        <p:nvGrpSpPr>
          <p:cNvPr id="310" name="Group 309"/>
          <p:cNvGrpSpPr/>
          <p:nvPr/>
        </p:nvGrpSpPr>
        <p:grpSpPr>
          <a:xfrm>
            <a:off x="-105884" y="1786363"/>
            <a:ext cx="4094937" cy="896162"/>
            <a:chOff x="-105884" y="1786363"/>
            <a:chExt cx="4094937" cy="896162"/>
          </a:xfrm>
        </p:grpSpPr>
        <p:sp>
          <p:nvSpPr>
            <p:cNvPr id="88" name="TextBox 87"/>
            <p:cNvSpPr txBox="1"/>
            <p:nvPr/>
          </p:nvSpPr>
          <p:spPr>
            <a:xfrm>
              <a:off x="-105884" y="2001471"/>
              <a:ext cx="1742425" cy="507831"/>
            </a:xfrm>
            <a:prstGeom prst="rect">
              <a:avLst/>
            </a:prstGeom>
            <a:noFill/>
          </p:spPr>
          <p:txBody>
            <a:bodyPr wrap="square" rtlCol="0">
              <a:normAutofit/>
            </a:bodyPr>
            <a:lstStyle/>
            <a:p>
              <a:pPr algn="ctr"/>
              <a:r>
                <a:rPr lang="fr-FR" sz="1600" b="1">
                  <a:cs typeface="Helvetica" panose="020B0604020202020204" pitchFamily="34" charset="0"/>
                </a:rPr>
                <a:t>Sensibilisation</a:t>
              </a:r>
            </a:p>
          </p:txBody>
        </p:sp>
        <p:grpSp>
          <p:nvGrpSpPr>
            <p:cNvPr id="5" name="Group 4"/>
            <p:cNvGrpSpPr/>
            <p:nvPr/>
          </p:nvGrpSpPr>
          <p:grpSpPr>
            <a:xfrm>
              <a:off x="1320537" y="1786363"/>
              <a:ext cx="2668516" cy="896162"/>
              <a:chOff x="1320537" y="1786363"/>
              <a:chExt cx="2668516" cy="896162"/>
            </a:xfrm>
          </p:grpSpPr>
          <p:grpSp>
            <p:nvGrpSpPr>
              <p:cNvPr id="11" name="Group 10"/>
              <p:cNvGrpSpPr/>
              <p:nvPr/>
            </p:nvGrpSpPr>
            <p:grpSpPr>
              <a:xfrm>
                <a:off x="2559672" y="2205663"/>
                <a:ext cx="239155" cy="154084"/>
                <a:chOff x="1112742" y="944024"/>
                <a:chExt cx="239155" cy="154084"/>
              </a:xfrm>
            </p:grpSpPr>
            <p:pic>
              <p:nvPicPr>
                <p:cNvPr id="174" name="Picture 1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576255">
                  <a:off x="1135323" y="921443"/>
                  <a:ext cx="154084" cy="199246"/>
                </a:xfrm>
                <a:prstGeom prst="rect">
                  <a:avLst/>
                </a:prstGeom>
              </p:spPr>
            </p:pic>
            <p:sp>
              <p:nvSpPr>
                <p:cNvPr id="175" name="Oval 174"/>
                <p:cNvSpPr/>
                <p:nvPr/>
              </p:nvSpPr>
              <p:spPr>
                <a:xfrm rot="580950">
                  <a:off x="1281420" y="965912"/>
                  <a:ext cx="70477" cy="6630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473709">
                <a:off x="1994820" y="2025630"/>
                <a:ext cx="765272" cy="656895"/>
              </a:xfrm>
              <a:prstGeom prst="rect">
                <a:avLst/>
              </a:prstGeom>
            </p:spPr>
          </p:pic>
          <p:sp>
            <p:nvSpPr>
              <p:cNvPr id="60" name="TextBox 59"/>
              <p:cNvSpPr txBox="1"/>
              <p:nvPr/>
            </p:nvSpPr>
            <p:spPr>
              <a:xfrm>
                <a:off x="1320537" y="2129298"/>
                <a:ext cx="857850" cy="552942"/>
              </a:xfrm>
              <a:prstGeom prst="rect">
                <a:avLst/>
              </a:prstGeom>
              <a:noFill/>
            </p:spPr>
            <p:txBody>
              <a:bodyPr wrap="square" rtlCol="0">
                <a:noAutofit/>
              </a:bodyPr>
              <a:lstStyle/>
              <a:p>
                <a:r>
                  <a:rPr lang="fr-FR" sz="1100" dirty="0">
                    <a:cs typeface="Helvetica" panose="020B0604020202020204" pitchFamily="34" charset="0"/>
                  </a:rPr>
                  <a:t>Cellule dendritique du donneur</a:t>
                </a:r>
              </a:p>
            </p:txBody>
          </p:sp>
          <p:sp>
            <p:nvSpPr>
              <p:cNvPr id="93" name="TextBox 92"/>
              <p:cNvSpPr txBox="1"/>
              <p:nvPr/>
            </p:nvSpPr>
            <p:spPr>
              <a:xfrm>
                <a:off x="2933437" y="1786363"/>
                <a:ext cx="1055616" cy="430887"/>
              </a:xfrm>
              <a:prstGeom prst="rect">
                <a:avLst/>
              </a:prstGeom>
              <a:noFill/>
            </p:spPr>
            <p:txBody>
              <a:bodyPr wrap="square" rtlCol="0">
                <a:spAutoFit/>
              </a:bodyPr>
              <a:lstStyle/>
              <a:p>
                <a:r>
                  <a:rPr lang="fr-FR" sz="1100"/>
                  <a:t>Molécule MHC du donneur</a:t>
                </a:r>
              </a:p>
            </p:txBody>
          </p:sp>
          <p:cxnSp>
            <p:nvCxnSpPr>
              <p:cNvPr id="94" name="Straight Connector 93"/>
              <p:cNvCxnSpPr/>
              <p:nvPr/>
            </p:nvCxnSpPr>
            <p:spPr>
              <a:xfrm flipV="1">
                <a:off x="2722169" y="1923815"/>
                <a:ext cx="0" cy="236452"/>
              </a:xfrm>
              <a:prstGeom prst="line">
                <a:avLst/>
              </a:prstGeom>
              <a:ln w="952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719928" y="1923816"/>
                <a:ext cx="283248" cy="0"/>
              </a:xfrm>
              <a:prstGeom prst="line">
                <a:avLst/>
              </a:prstGeom>
              <a:ln w="952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 name="Group 3"/>
          <p:cNvGrpSpPr/>
          <p:nvPr/>
        </p:nvGrpSpPr>
        <p:grpSpPr>
          <a:xfrm>
            <a:off x="703697" y="2888839"/>
            <a:ext cx="3272972" cy="918966"/>
            <a:chOff x="703697" y="2888839"/>
            <a:chExt cx="3272972" cy="918966"/>
          </a:xfrm>
        </p:grpSpPr>
        <p:grpSp>
          <p:nvGrpSpPr>
            <p:cNvPr id="13" name="Group 12"/>
            <p:cNvGrpSpPr/>
            <p:nvPr/>
          </p:nvGrpSpPr>
          <p:grpSpPr>
            <a:xfrm rot="20999481">
              <a:off x="2050890" y="3248856"/>
              <a:ext cx="265904" cy="193225"/>
              <a:chOff x="2153957" y="3290937"/>
              <a:chExt cx="265904" cy="193225"/>
            </a:xfrm>
          </p:grpSpPr>
          <p:pic>
            <p:nvPicPr>
              <p:cNvPr id="172" name="Picture 17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2173719" y="3271175"/>
                <a:ext cx="193225" cy="232749"/>
              </a:xfrm>
              <a:prstGeom prst="rect">
                <a:avLst/>
              </a:prstGeom>
            </p:spPr>
          </p:pic>
          <p:sp>
            <p:nvSpPr>
              <p:cNvPr id="173" name="Oval 172"/>
              <p:cNvSpPr/>
              <p:nvPr/>
            </p:nvSpPr>
            <p:spPr>
              <a:xfrm rot="5220235">
                <a:off x="2351468" y="3354397"/>
                <a:ext cx="70477" cy="66308"/>
              </a:xfrm>
              <a:prstGeom prst="ellipse">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232804">
              <a:off x="1433036" y="3072046"/>
              <a:ext cx="856093" cy="735759"/>
            </a:xfrm>
            <a:prstGeom prst="rect">
              <a:avLst/>
            </a:prstGeom>
          </p:spPr>
        </p:pic>
        <p:sp>
          <p:nvSpPr>
            <p:cNvPr id="25" name="Freeform 24"/>
            <p:cNvSpPr/>
            <p:nvPr/>
          </p:nvSpPr>
          <p:spPr>
            <a:xfrm>
              <a:off x="1636541" y="2908028"/>
              <a:ext cx="86285" cy="81580"/>
            </a:xfrm>
            <a:custGeom>
              <a:avLst/>
              <a:gdLst>
                <a:gd name="connsiteX0" fmla="*/ 38116 w 115210"/>
                <a:gd name="connsiteY0" fmla="*/ 15240 h 144957"/>
                <a:gd name="connsiteX1" fmla="*/ 16 w 115210"/>
                <a:gd name="connsiteY1" fmla="*/ 30480 h 144957"/>
                <a:gd name="connsiteX2" fmla="*/ 15256 w 115210"/>
                <a:gd name="connsiteY2" fmla="*/ 91440 h 144957"/>
                <a:gd name="connsiteX3" fmla="*/ 38116 w 115210"/>
                <a:gd name="connsiteY3" fmla="*/ 106680 h 144957"/>
                <a:gd name="connsiteX4" fmla="*/ 76216 w 115210"/>
                <a:gd name="connsiteY4" fmla="*/ 144780 h 144957"/>
                <a:gd name="connsiteX5" fmla="*/ 99076 w 115210"/>
                <a:gd name="connsiteY5" fmla="*/ 137160 h 144957"/>
                <a:gd name="connsiteX6" fmla="*/ 114316 w 115210"/>
                <a:gd name="connsiteY6" fmla="*/ 114300 h 144957"/>
                <a:gd name="connsiteX7" fmla="*/ 91456 w 115210"/>
                <a:gd name="connsiteY7" fmla="*/ 7620 h 144957"/>
                <a:gd name="connsiteX8" fmla="*/ 68596 w 115210"/>
                <a:gd name="connsiteY8" fmla="*/ 0 h 144957"/>
                <a:gd name="connsiteX9" fmla="*/ 38116 w 115210"/>
                <a:gd name="connsiteY9" fmla="*/ 15240 h 14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10" h="144957">
                  <a:moveTo>
                    <a:pt x="38116" y="15240"/>
                  </a:moveTo>
                  <a:cubicBezTo>
                    <a:pt x="26686" y="20320"/>
                    <a:pt x="6802" y="18604"/>
                    <a:pt x="16" y="30480"/>
                  </a:cubicBezTo>
                  <a:cubicBezTo>
                    <a:pt x="-458" y="31310"/>
                    <a:pt x="9537" y="84292"/>
                    <a:pt x="15256" y="91440"/>
                  </a:cubicBezTo>
                  <a:cubicBezTo>
                    <a:pt x="20977" y="98591"/>
                    <a:pt x="30496" y="101600"/>
                    <a:pt x="38116" y="106680"/>
                  </a:cubicBezTo>
                  <a:cubicBezTo>
                    <a:pt x="47006" y="120015"/>
                    <a:pt x="57166" y="141605"/>
                    <a:pt x="76216" y="144780"/>
                  </a:cubicBezTo>
                  <a:cubicBezTo>
                    <a:pt x="84139" y="146100"/>
                    <a:pt x="91456" y="139700"/>
                    <a:pt x="99076" y="137160"/>
                  </a:cubicBezTo>
                  <a:cubicBezTo>
                    <a:pt x="104156" y="129540"/>
                    <a:pt x="113664" y="123435"/>
                    <a:pt x="114316" y="114300"/>
                  </a:cubicBezTo>
                  <a:cubicBezTo>
                    <a:pt x="115676" y="95259"/>
                    <a:pt x="119056" y="29700"/>
                    <a:pt x="91456" y="7620"/>
                  </a:cubicBezTo>
                  <a:cubicBezTo>
                    <a:pt x="85184" y="2602"/>
                    <a:pt x="76216" y="2540"/>
                    <a:pt x="68596" y="0"/>
                  </a:cubicBezTo>
                  <a:cubicBezTo>
                    <a:pt x="43623" y="16649"/>
                    <a:pt x="49546" y="10160"/>
                    <a:pt x="38116" y="15240"/>
                  </a:cubicBezTo>
                  <a:close/>
                </a:path>
              </a:pathLst>
            </a:cu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Freeform 25"/>
            <p:cNvSpPr/>
            <p:nvPr/>
          </p:nvSpPr>
          <p:spPr>
            <a:xfrm>
              <a:off x="1750090" y="2930992"/>
              <a:ext cx="94491" cy="96592"/>
            </a:xfrm>
            <a:custGeom>
              <a:avLst/>
              <a:gdLst>
                <a:gd name="connsiteX0" fmla="*/ 32386 w 94491"/>
                <a:gd name="connsiteY0" fmla="*/ 12772 h 96592"/>
                <a:gd name="connsiteX1" fmla="*/ 1906 w 94491"/>
                <a:gd name="connsiteY1" fmla="*/ 50872 h 96592"/>
                <a:gd name="connsiteX2" fmla="*/ 32386 w 94491"/>
                <a:gd name="connsiteY2" fmla="*/ 81352 h 96592"/>
                <a:gd name="connsiteX3" fmla="*/ 55246 w 94491"/>
                <a:gd name="connsiteY3" fmla="*/ 96592 h 96592"/>
                <a:gd name="connsiteX4" fmla="*/ 70486 w 94491"/>
                <a:gd name="connsiteY4" fmla="*/ 73732 h 96592"/>
                <a:gd name="connsiteX5" fmla="*/ 93346 w 94491"/>
                <a:gd name="connsiteY5" fmla="*/ 50872 h 96592"/>
                <a:gd name="connsiteX6" fmla="*/ 85726 w 94491"/>
                <a:gd name="connsiteY6" fmla="*/ 20392 h 96592"/>
                <a:gd name="connsiteX7" fmla="*/ 40006 w 94491"/>
                <a:gd name="connsiteY7" fmla="*/ 5152 h 96592"/>
                <a:gd name="connsiteX8" fmla="*/ 32386 w 94491"/>
                <a:gd name="connsiteY8" fmla="*/ 12772 h 9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91" h="96592">
                  <a:moveTo>
                    <a:pt x="32386" y="12772"/>
                  </a:moveTo>
                  <a:cubicBezTo>
                    <a:pt x="22226" y="25472"/>
                    <a:pt x="7617" y="35644"/>
                    <a:pt x="1906" y="50872"/>
                  </a:cubicBezTo>
                  <a:cubicBezTo>
                    <a:pt x="-7719" y="76539"/>
                    <a:pt x="21691" y="76005"/>
                    <a:pt x="32386" y="81352"/>
                  </a:cubicBezTo>
                  <a:cubicBezTo>
                    <a:pt x="40577" y="85448"/>
                    <a:pt x="47626" y="91512"/>
                    <a:pt x="55246" y="96592"/>
                  </a:cubicBezTo>
                  <a:cubicBezTo>
                    <a:pt x="60326" y="88972"/>
                    <a:pt x="64623" y="80767"/>
                    <a:pt x="70486" y="73732"/>
                  </a:cubicBezTo>
                  <a:cubicBezTo>
                    <a:pt x="77385" y="65453"/>
                    <a:pt x="90386" y="61234"/>
                    <a:pt x="93346" y="50872"/>
                  </a:cubicBezTo>
                  <a:cubicBezTo>
                    <a:pt x="96223" y="40802"/>
                    <a:pt x="93677" y="27208"/>
                    <a:pt x="85726" y="20392"/>
                  </a:cubicBezTo>
                  <a:cubicBezTo>
                    <a:pt x="73529" y="9937"/>
                    <a:pt x="47190" y="-9216"/>
                    <a:pt x="40006" y="5152"/>
                  </a:cubicBezTo>
                  <a:lnTo>
                    <a:pt x="32386" y="12772"/>
                  </a:lnTo>
                  <a:close/>
                </a:path>
              </a:pathLst>
            </a:cu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Freeform 26"/>
            <p:cNvSpPr/>
            <p:nvPr/>
          </p:nvSpPr>
          <p:spPr>
            <a:xfrm>
              <a:off x="1819648" y="3200522"/>
              <a:ext cx="216474" cy="113700"/>
            </a:xfrm>
            <a:custGeom>
              <a:avLst/>
              <a:gdLst>
                <a:gd name="connsiteX0" fmla="*/ 203888 w 216474"/>
                <a:gd name="connsiteY0" fmla="*/ 39182 h 113700"/>
                <a:gd name="connsiteX1" fmla="*/ 118163 w 216474"/>
                <a:gd name="connsiteY1" fmla="*/ 10607 h 113700"/>
                <a:gd name="connsiteX2" fmla="*/ 45773 w 216474"/>
                <a:gd name="connsiteY2" fmla="*/ 1082 h 113700"/>
                <a:gd name="connsiteX3" fmla="*/ 1958 w 216474"/>
                <a:gd name="connsiteY3" fmla="*/ 33467 h 113700"/>
                <a:gd name="connsiteX4" fmla="*/ 17198 w 216474"/>
                <a:gd name="connsiteY4" fmla="*/ 71567 h 113700"/>
                <a:gd name="connsiteX5" fmla="*/ 101018 w 216474"/>
                <a:gd name="connsiteY5" fmla="*/ 86807 h 113700"/>
                <a:gd name="connsiteX6" fmla="*/ 167693 w 216474"/>
                <a:gd name="connsiteY6" fmla="*/ 113477 h 113700"/>
                <a:gd name="connsiteX7" fmla="*/ 211508 w 216474"/>
                <a:gd name="connsiteY7" fmla="*/ 96332 h 113700"/>
                <a:gd name="connsiteX8" fmla="*/ 203888 w 216474"/>
                <a:gd name="connsiteY8" fmla="*/ 39182 h 11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74" h="113700">
                  <a:moveTo>
                    <a:pt x="203888" y="39182"/>
                  </a:moveTo>
                  <a:cubicBezTo>
                    <a:pt x="188330" y="24894"/>
                    <a:pt x="144515" y="16957"/>
                    <a:pt x="118163" y="10607"/>
                  </a:cubicBezTo>
                  <a:cubicBezTo>
                    <a:pt x="91810" y="4257"/>
                    <a:pt x="65141" y="-2728"/>
                    <a:pt x="45773" y="1082"/>
                  </a:cubicBezTo>
                  <a:cubicBezTo>
                    <a:pt x="26405" y="4892"/>
                    <a:pt x="6720" y="21720"/>
                    <a:pt x="1958" y="33467"/>
                  </a:cubicBezTo>
                  <a:cubicBezTo>
                    <a:pt x="-2804" y="45214"/>
                    <a:pt x="688" y="62677"/>
                    <a:pt x="17198" y="71567"/>
                  </a:cubicBezTo>
                  <a:cubicBezTo>
                    <a:pt x="33708" y="80457"/>
                    <a:pt x="75935" y="79822"/>
                    <a:pt x="101018" y="86807"/>
                  </a:cubicBezTo>
                  <a:cubicBezTo>
                    <a:pt x="126100" y="93792"/>
                    <a:pt x="149278" y="111889"/>
                    <a:pt x="167693" y="113477"/>
                  </a:cubicBezTo>
                  <a:cubicBezTo>
                    <a:pt x="186108" y="115065"/>
                    <a:pt x="204206" y="108079"/>
                    <a:pt x="211508" y="96332"/>
                  </a:cubicBezTo>
                  <a:cubicBezTo>
                    <a:pt x="218810" y="84585"/>
                    <a:pt x="219446" y="53470"/>
                    <a:pt x="203888" y="39182"/>
                  </a:cubicBezTo>
                  <a:close/>
                </a:path>
              </a:pathLst>
            </a:custGeom>
            <a:solidFill>
              <a:schemeClr val="bg1"/>
            </a:solid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8" name="Group 27"/>
            <p:cNvGrpSpPr/>
            <p:nvPr/>
          </p:nvGrpSpPr>
          <p:grpSpPr>
            <a:xfrm rot="2759884">
              <a:off x="1865203" y="3197543"/>
              <a:ext cx="136552" cy="115297"/>
              <a:chOff x="1943708" y="2642920"/>
              <a:chExt cx="186412" cy="157396"/>
            </a:xfrm>
          </p:grpSpPr>
          <p:sp>
            <p:nvSpPr>
              <p:cNvPr id="125" name="Freeform 124"/>
              <p:cNvSpPr/>
              <p:nvPr/>
            </p:nvSpPr>
            <p:spPr>
              <a:xfrm>
                <a:off x="2043835" y="2642920"/>
                <a:ext cx="86285" cy="81580"/>
              </a:xfrm>
              <a:custGeom>
                <a:avLst/>
                <a:gdLst>
                  <a:gd name="connsiteX0" fmla="*/ 38116 w 115210"/>
                  <a:gd name="connsiteY0" fmla="*/ 15240 h 144957"/>
                  <a:gd name="connsiteX1" fmla="*/ 16 w 115210"/>
                  <a:gd name="connsiteY1" fmla="*/ 30480 h 144957"/>
                  <a:gd name="connsiteX2" fmla="*/ 15256 w 115210"/>
                  <a:gd name="connsiteY2" fmla="*/ 91440 h 144957"/>
                  <a:gd name="connsiteX3" fmla="*/ 38116 w 115210"/>
                  <a:gd name="connsiteY3" fmla="*/ 106680 h 144957"/>
                  <a:gd name="connsiteX4" fmla="*/ 76216 w 115210"/>
                  <a:gd name="connsiteY4" fmla="*/ 144780 h 144957"/>
                  <a:gd name="connsiteX5" fmla="*/ 99076 w 115210"/>
                  <a:gd name="connsiteY5" fmla="*/ 137160 h 144957"/>
                  <a:gd name="connsiteX6" fmla="*/ 114316 w 115210"/>
                  <a:gd name="connsiteY6" fmla="*/ 114300 h 144957"/>
                  <a:gd name="connsiteX7" fmla="*/ 91456 w 115210"/>
                  <a:gd name="connsiteY7" fmla="*/ 7620 h 144957"/>
                  <a:gd name="connsiteX8" fmla="*/ 68596 w 115210"/>
                  <a:gd name="connsiteY8" fmla="*/ 0 h 144957"/>
                  <a:gd name="connsiteX9" fmla="*/ 38116 w 115210"/>
                  <a:gd name="connsiteY9" fmla="*/ 15240 h 14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10" h="144957">
                    <a:moveTo>
                      <a:pt x="38116" y="15240"/>
                    </a:moveTo>
                    <a:cubicBezTo>
                      <a:pt x="26686" y="20320"/>
                      <a:pt x="6802" y="18604"/>
                      <a:pt x="16" y="30480"/>
                    </a:cubicBezTo>
                    <a:cubicBezTo>
                      <a:pt x="-458" y="31310"/>
                      <a:pt x="9537" y="84292"/>
                      <a:pt x="15256" y="91440"/>
                    </a:cubicBezTo>
                    <a:cubicBezTo>
                      <a:pt x="20977" y="98591"/>
                      <a:pt x="30496" y="101600"/>
                      <a:pt x="38116" y="106680"/>
                    </a:cubicBezTo>
                    <a:cubicBezTo>
                      <a:pt x="47006" y="120015"/>
                      <a:pt x="57166" y="141605"/>
                      <a:pt x="76216" y="144780"/>
                    </a:cubicBezTo>
                    <a:cubicBezTo>
                      <a:pt x="84139" y="146100"/>
                      <a:pt x="91456" y="139700"/>
                      <a:pt x="99076" y="137160"/>
                    </a:cubicBezTo>
                    <a:cubicBezTo>
                      <a:pt x="104156" y="129540"/>
                      <a:pt x="113664" y="123435"/>
                      <a:pt x="114316" y="114300"/>
                    </a:cubicBezTo>
                    <a:cubicBezTo>
                      <a:pt x="115676" y="95259"/>
                      <a:pt x="119056" y="29700"/>
                      <a:pt x="91456" y="7620"/>
                    </a:cubicBezTo>
                    <a:cubicBezTo>
                      <a:pt x="85184" y="2602"/>
                      <a:pt x="76216" y="2540"/>
                      <a:pt x="68596" y="0"/>
                    </a:cubicBezTo>
                    <a:cubicBezTo>
                      <a:pt x="43623" y="16649"/>
                      <a:pt x="49546" y="10160"/>
                      <a:pt x="38116" y="15240"/>
                    </a:cubicBezTo>
                    <a:close/>
                  </a:path>
                </a:pathLst>
              </a:cu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6" name="Freeform 125"/>
              <p:cNvSpPr/>
              <p:nvPr/>
            </p:nvSpPr>
            <p:spPr>
              <a:xfrm>
                <a:off x="1943708" y="2703724"/>
                <a:ext cx="94491" cy="96592"/>
              </a:xfrm>
              <a:custGeom>
                <a:avLst/>
                <a:gdLst>
                  <a:gd name="connsiteX0" fmla="*/ 32386 w 94491"/>
                  <a:gd name="connsiteY0" fmla="*/ 12772 h 96592"/>
                  <a:gd name="connsiteX1" fmla="*/ 1906 w 94491"/>
                  <a:gd name="connsiteY1" fmla="*/ 50872 h 96592"/>
                  <a:gd name="connsiteX2" fmla="*/ 32386 w 94491"/>
                  <a:gd name="connsiteY2" fmla="*/ 81352 h 96592"/>
                  <a:gd name="connsiteX3" fmla="*/ 55246 w 94491"/>
                  <a:gd name="connsiteY3" fmla="*/ 96592 h 96592"/>
                  <a:gd name="connsiteX4" fmla="*/ 70486 w 94491"/>
                  <a:gd name="connsiteY4" fmla="*/ 73732 h 96592"/>
                  <a:gd name="connsiteX5" fmla="*/ 93346 w 94491"/>
                  <a:gd name="connsiteY5" fmla="*/ 50872 h 96592"/>
                  <a:gd name="connsiteX6" fmla="*/ 85726 w 94491"/>
                  <a:gd name="connsiteY6" fmla="*/ 20392 h 96592"/>
                  <a:gd name="connsiteX7" fmla="*/ 40006 w 94491"/>
                  <a:gd name="connsiteY7" fmla="*/ 5152 h 96592"/>
                  <a:gd name="connsiteX8" fmla="*/ 32386 w 94491"/>
                  <a:gd name="connsiteY8" fmla="*/ 12772 h 9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91" h="96592">
                    <a:moveTo>
                      <a:pt x="32386" y="12772"/>
                    </a:moveTo>
                    <a:cubicBezTo>
                      <a:pt x="22226" y="25472"/>
                      <a:pt x="7617" y="35644"/>
                      <a:pt x="1906" y="50872"/>
                    </a:cubicBezTo>
                    <a:cubicBezTo>
                      <a:pt x="-7719" y="76539"/>
                      <a:pt x="21691" y="76005"/>
                      <a:pt x="32386" y="81352"/>
                    </a:cubicBezTo>
                    <a:cubicBezTo>
                      <a:pt x="40577" y="85448"/>
                      <a:pt x="47626" y="91512"/>
                      <a:pt x="55246" y="96592"/>
                    </a:cubicBezTo>
                    <a:cubicBezTo>
                      <a:pt x="60326" y="88972"/>
                      <a:pt x="64623" y="80767"/>
                      <a:pt x="70486" y="73732"/>
                    </a:cubicBezTo>
                    <a:cubicBezTo>
                      <a:pt x="77385" y="65453"/>
                      <a:pt x="90386" y="61234"/>
                      <a:pt x="93346" y="50872"/>
                    </a:cubicBezTo>
                    <a:cubicBezTo>
                      <a:pt x="96223" y="40802"/>
                      <a:pt x="93677" y="27208"/>
                      <a:pt x="85726" y="20392"/>
                    </a:cubicBezTo>
                    <a:cubicBezTo>
                      <a:pt x="73529" y="9937"/>
                      <a:pt x="47190" y="-9216"/>
                      <a:pt x="40006" y="5152"/>
                    </a:cubicBezTo>
                    <a:lnTo>
                      <a:pt x="32386" y="12772"/>
                    </a:lnTo>
                    <a:close/>
                  </a:path>
                </a:pathLst>
              </a:cu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9" name="Arc 28"/>
            <p:cNvSpPr/>
            <p:nvPr/>
          </p:nvSpPr>
          <p:spPr>
            <a:xfrm rot="12049169">
              <a:off x="1727630" y="2888839"/>
              <a:ext cx="259211" cy="317411"/>
            </a:xfrm>
            <a:prstGeom prst="arc">
              <a:avLst>
                <a:gd name="adj1" fmla="val 16023389"/>
                <a:gd name="adj2" fmla="val 21008460"/>
              </a:avLst>
            </a:prstGeom>
            <a:ln w="9525">
              <a:solidFill>
                <a:schemeClr val="tx1"/>
              </a:solidFill>
              <a:headEnd type="triangle" w="sm" len="sm"/>
              <a:tailEnd type="non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0" name="Arc 29"/>
            <p:cNvSpPr/>
            <p:nvPr/>
          </p:nvSpPr>
          <p:spPr>
            <a:xfrm rot="7633556">
              <a:off x="1934745" y="3071837"/>
              <a:ext cx="259211" cy="317411"/>
            </a:xfrm>
            <a:prstGeom prst="arc">
              <a:avLst>
                <a:gd name="adj1" fmla="val 18010894"/>
                <a:gd name="adj2" fmla="val 138867"/>
              </a:avLst>
            </a:prstGeom>
            <a:ln w="9525">
              <a:solidFill>
                <a:schemeClr val="tx1"/>
              </a:solidFill>
              <a:headEnd type="triangle" w="sm" len="sm"/>
              <a:tailEnd type="non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9" name="TextBox 58"/>
            <p:cNvSpPr txBox="1"/>
            <p:nvPr/>
          </p:nvSpPr>
          <p:spPr>
            <a:xfrm>
              <a:off x="703697" y="3243278"/>
              <a:ext cx="864862" cy="507831"/>
            </a:xfrm>
            <a:prstGeom prst="rect">
              <a:avLst/>
            </a:prstGeom>
            <a:noFill/>
          </p:spPr>
          <p:txBody>
            <a:bodyPr wrap="square" rtlCol="0">
              <a:noAutofit/>
            </a:bodyPr>
            <a:lstStyle/>
            <a:p>
              <a:r>
                <a:rPr lang="fr-FR" sz="1100">
                  <a:cs typeface="Helvetica" panose="020B0604020202020204" pitchFamily="34" charset="0"/>
                </a:rPr>
                <a:t>Cellule dendritique du receveur</a:t>
              </a:r>
            </a:p>
          </p:txBody>
        </p:sp>
        <p:sp>
          <p:nvSpPr>
            <p:cNvPr id="96" name="TextBox 95"/>
            <p:cNvSpPr txBox="1"/>
            <p:nvPr/>
          </p:nvSpPr>
          <p:spPr>
            <a:xfrm>
              <a:off x="2521373" y="2927189"/>
              <a:ext cx="1455296" cy="600164"/>
            </a:xfrm>
            <a:prstGeom prst="rect">
              <a:avLst/>
            </a:prstGeom>
            <a:noFill/>
          </p:spPr>
          <p:txBody>
            <a:bodyPr wrap="square" rtlCol="0">
              <a:spAutoFit/>
            </a:bodyPr>
            <a:lstStyle/>
            <a:p>
              <a:r>
                <a:rPr lang="fr-FR" sz="1100"/>
                <a:t>Peptide dérivé de molécules MHC du donneur</a:t>
              </a:r>
            </a:p>
          </p:txBody>
        </p:sp>
        <p:grpSp>
          <p:nvGrpSpPr>
            <p:cNvPr id="97" name="Group 96"/>
            <p:cNvGrpSpPr/>
            <p:nvPr/>
          </p:nvGrpSpPr>
          <p:grpSpPr>
            <a:xfrm>
              <a:off x="2301202" y="3053391"/>
              <a:ext cx="283248" cy="236452"/>
              <a:chOff x="2719928" y="1067835"/>
              <a:chExt cx="283248" cy="236452"/>
            </a:xfrm>
          </p:grpSpPr>
          <p:cxnSp>
            <p:nvCxnSpPr>
              <p:cNvPr id="120" name="Straight Connector 119"/>
              <p:cNvCxnSpPr/>
              <p:nvPr/>
            </p:nvCxnSpPr>
            <p:spPr>
              <a:xfrm flipV="1">
                <a:off x="2722169" y="1067835"/>
                <a:ext cx="0" cy="236452"/>
              </a:xfrm>
              <a:prstGeom prst="line">
                <a:avLst/>
              </a:prstGeom>
              <a:ln w="952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2719928" y="1067836"/>
                <a:ext cx="283248" cy="0"/>
              </a:xfrm>
              <a:prstGeom prst="line">
                <a:avLst/>
              </a:prstGeom>
              <a:ln w="952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98" name="TextBox 97"/>
          <p:cNvSpPr txBox="1"/>
          <p:nvPr/>
        </p:nvSpPr>
        <p:spPr>
          <a:xfrm>
            <a:off x="8229638" y="5537938"/>
            <a:ext cx="806638" cy="496471"/>
          </a:xfrm>
          <a:prstGeom prst="rect">
            <a:avLst/>
          </a:prstGeom>
          <a:noFill/>
        </p:spPr>
        <p:txBody>
          <a:bodyPr wrap="square" rtlCol="0">
            <a:normAutofit fontScale="92500"/>
          </a:bodyPr>
          <a:lstStyle/>
          <a:p>
            <a:r>
              <a:rPr lang="fr-FR" sz="1050">
                <a:latin typeface="Helvetica" panose="020B0604020202020204" pitchFamily="34" charset="0"/>
                <a:cs typeface="Helvetica" panose="020B0604020202020204" pitchFamily="34" charset="0"/>
              </a:rPr>
              <a:t>Circulation sanguine</a:t>
            </a:r>
          </a:p>
        </p:txBody>
      </p:sp>
      <p:grpSp>
        <p:nvGrpSpPr>
          <p:cNvPr id="99" name="Group 98"/>
          <p:cNvGrpSpPr/>
          <p:nvPr/>
        </p:nvGrpSpPr>
        <p:grpSpPr>
          <a:xfrm>
            <a:off x="6400429" y="5911061"/>
            <a:ext cx="473036" cy="482474"/>
            <a:chOff x="1755647" y="4096470"/>
            <a:chExt cx="473036" cy="482474"/>
          </a:xfrm>
        </p:grpSpPr>
        <p:pic>
          <p:nvPicPr>
            <p:cNvPr id="116" name="Picture 1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17" name="Picture 1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18" name="Picture 1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pic>
          <p:nvPicPr>
            <p:cNvPr id="119" name="Picture 1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15510">
              <a:off x="1828528" y="4107121"/>
              <a:ext cx="344191" cy="344191"/>
            </a:xfrm>
            <a:prstGeom prst="rect">
              <a:avLst/>
            </a:prstGeom>
          </p:spPr>
        </p:pic>
      </p:grpSp>
      <p:grpSp>
        <p:nvGrpSpPr>
          <p:cNvPr id="100" name="Group 99"/>
          <p:cNvGrpSpPr/>
          <p:nvPr/>
        </p:nvGrpSpPr>
        <p:grpSpPr>
          <a:xfrm>
            <a:off x="5755519" y="5862437"/>
            <a:ext cx="473036" cy="487524"/>
            <a:chOff x="8220889" y="4662957"/>
            <a:chExt cx="473036" cy="487524"/>
          </a:xfrm>
        </p:grpSpPr>
        <p:grpSp>
          <p:nvGrpSpPr>
            <p:cNvPr id="111" name="Group 110"/>
            <p:cNvGrpSpPr/>
            <p:nvPr/>
          </p:nvGrpSpPr>
          <p:grpSpPr>
            <a:xfrm>
              <a:off x="8220889" y="4668007"/>
              <a:ext cx="473036" cy="482474"/>
              <a:chOff x="1755647" y="4096470"/>
              <a:chExt cx="473036" cy="482474"/>
            </a:xfrm>
          </p:grpSpPr>
          <p:pic>
            <p:nvPicPr>
              <p:cNvPr id="113" name="Picture 1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57987" y="4381190"/>
                <a:ext cx="89888" cy="197754"/>
              </a:xfrm>
              <a:prstGeom prst="rect">
                <a:avLst/>
              </a:prstGeom>
            </p:spPr>
          </p:pic>
          <p:pic>
            <p:nvPicPr>
              <p:cNvPr id="114" name="Picture 1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175">
                <a:off x="2084862" y="4042537"/>
                <a:ext cx="89888" cy="197754"/>
              </a:xfrm>
              <a:prstGeom prst="rect">
                <a:avLst/>
              </a:prstGeom>
            </p:spPr>
          </p:pic>
          <p:pic>
            <p:nvPicPr>
              <p:cNvPr id="115" name="Picture 1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29387">
                <a:off x="1809580" y="4044044"/>
                <a:ext cx="89888" cy="197754"/>
              </a:xfrm>
              <a:prstGeom prst="rect">
                <a:avLst/>
              </a:prstGeom>
            </p:spPr>
          </p:pic>
        </p:grpSp>
        <p:pic>
          <p:nvPicPr>
            <p:cNvPr id="112" name="Picture 1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71023" y="4662957"/>
              <a:ext cx="386207" cy="386207"/>
            </a:xfrm>
            <a:prstGeom prst="rect">
              <a:avLst/>
            </a:prstGeom>
          </p:spPr>
        </p:pic>
      </p:grpSp>
      <p:grpSp>
        <p:nvGrpSpPr>
          <p:cNvPr id="293" name="Group 292"/>
          <p:cNvGrpSpPr/>
          <p:nvPr/>
        </p:nvGrpSpPr>
        <p:grpSpPr>
          <a:xfrm>
            <a:off x="4007031" y="1631282"/>
            <a:ext cx="1742425" cy="1603325"/>
            <a:chOff x="4007031" y="1631282"/>
            <a:chExt cx="1742425" cy="1603325"/>
          </a:xfrm>
        </p:grpSpPr>
        <p:grpSp>
          <p:nvGrpSpPr>
            <p:cNvPr id="292" name="Group 291"/>
            <p:cNvGrpSpPr/>
            <p:nvPr/>
          </p:nvGrpSpPr>
          <p:grpSpPr>
            <a:xfrm>
              <a:off x="4007031" y="1631282"/>
              <a:ext cx="1742425" cy="507831"/>
              <a:chOff x="4007031" y="1631282"/>
              <a:chExt cx="1742425" cy="507831"/>
            </a:xfrm>
          </p:grpSpPr>
          <p:sp>
            <p:nvSpPr>
              <p:cNvPr id="10" name="Rounded Rectangle 9"/>
              <p:cNvSpPr/>
              <p:nvPr/>
            </p:nvSpPr>
            <p:spPr>
              <a:xfrm>
                <a:off x="4067085" y="1640163"/>
                <a:ext cx="1601130" cy="432965"/>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 name="TextBox 60"/>
              <p:cNvSpPr txBox="1"/>
              <p:nvPr/>
            </p:nvSpPr>
            <p:spPr>
              <a:xfrm>
                <a:off x="4007031" y="1631282"/>
                <a:ext cx="1742425" cy="507831"/>
              </a:xfrm>
              <a:prstGeom prst="rect">
                <a:avLst/>
              </a:prstGeom>
              <a:noFill/>
            </p:spPr>
            <p:txBody>
              <a:bodyPr wrap="square" rtlCol="0">
                <a:normAutofit/>
              </a:bodyPr>
              <a:lstStyle/>
              <a:p>
                <a:pPr algn="ctr"/>
                <a:r>
                  <a:rPr lang="fr-FR" sz="1100" dirty="0">
                    <a:cs typeface="Helvetica" panose="020B0604020202020204" pitchFamily="34" charset="0"/>
                  </a:rPr>
                  <a:t>Drainage des antigènes vers le nœud lymphatique</a:t>
                </a:r>
              </a:p>
            </p:txBody>
          </p:sp>
        </p:grpSp>
        <p:grpSp>
          <p:nvGrpSpPr>
            <p:cNvPr id="101" name="Group 100"/>
            <p:cNvGrpSpPr/>
            <p:nvPr/>
          </p:nvGrpSpPr>
          <p:grpSpPr>
            <a:xfrm rot="3438730">
              <a:off x="4393267" y="2552609"/>
              <a:ext cx="762940" cy="601055"/>
              <a:chOff x="3986047" y="2099580"/>
              <a:chExt cx="762940" cy="601055"/>
            </a:xfrm>
          </p:grpSpPr>
          <p:grpSp>
            <p:nvGrpSpPr>
              <p:cNvPr id="107" name="Group 106"/>
              <p:cNvGrpSpPr/>
              <p:nvPr/>
            </p:nvGrpSpPr>
            <p:grpSpPr>
              <a:xfrm>
                <a:off x="4513929" y="2256017"/>
                <a:ext cx="235058" cy="154084"/>
                <a:chOff x="4580973" y="2927082"/>
                <a:chExt cx="235058" cy="154084"/>
              </a:xfrm>
            </p:grpSpPr>
            <p:pic>
              <p:nvPicPr>
                <p:cNvPr id="109" name="Picture 10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576255">
                  <a:off x="4603554" y="2904501"/>
                  <a:ext cx="154084" cy="199246"/>
                </a:xfrm>
                <a:prstGeom prst="rect">
                  <a:avLst/>
                </a:prstGeom>
              </p:spPr>
            </p:pic>
            <p:sp>
              <p:nvSpPr>
                <p:cNvPr id="110" name="Oval 109"/>
                <p:cNvSpPr/>
                <p:nvPr/>
              </p:nvSpPr>
              <p:spPr>
                <a:xfrm rot="4767850">
                  <a:off x="4753804" y="2952961"/>
                  <a:ext cx="64124" cy="60331"/>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473709">
                <a:off x="3986047" y="2099580"/>
                <a:ext cx="700219" cy="601055"/>
              </a:xfrm>
              <a:prstGeom prst="rect">
                <a:avLst/>
              </a:prstGeom>
            </p:spPr>
          </p:pic>
        </p:grpSp>
      </p:grpSp>
      <p:grpSp>
        <p:nvGrpSpPr>
          <p:cNvPr id="102" name="Group 101"/>
          <p:cNvGrpSpPr/>
          <p:nvPr/>
        </p:nvGrpSpPr>
        <p:grpSpPr>
          <a:xfrm rot="1187515">
            <a:off x="3817637" y="2821670"/>
            <a:ext cx="669804" cy="581670"/>
            <a:chOff x="3438042" y="2350390"/>
            <a:chExt cx="669804" cy="581670"/>
          </a:xfrm>
        </p:grpSpPr>
        <p:grpSp>
          <p:nvGrpSpPr>
            <p:cNvPr id="103" name="Group 102"/>
            <p:cNvGrpSpPr/>
            <p:nvPr/>
          </p:nvGrpSpPr>
          <p:grpSpPr>
            <a:xfrm>
              <a:off x="3882077" y="2721485"/>
              <a:ext cx="165860" cy="210575"/>
              <a:chOff x="3941501" y="3400170"/>
              <a:chExt cx="165860" cy="210575"/>
            </a:xfrm>
          </p:grpSpPr>
          <p:pic>
            <p:nvPicPr>
              <p:cNvPr id="105" name="Picture 10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8859334">
                <a:off x="3941501" y="3400170"/>
                <a:ext cx="162339" cy="195545"/>
              </a:xfrm>
              <a:prstGeom prst="rect">
                <a:avLst/>
              </a:prstGeom>
            </p:spPr>
          </p:pic>
          <p:sp>
            <p:nvSpPr>
              <p:cNvPr id="106" name="Oval 105"/>
              <p:cNvSpPr/>
              <p:nvPr/>
            </p:nvSpPr>
            <p:spPr>
              <a:xfrm rot="8577064">
                <a:off x="4043237" y="3550414"/>
                <a:ext cx="64124" cy="60331"/>
              </a:xfrm>
              <a:prstGeom prst="ellipse">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04" name="Picture 10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475041">
              <a:off x="3438042" y="2350390"/>
              <a:ext cx="669804" cy="575655"/>
            </a:xfrm>
            <a:prstGeom prst="rect">
              <a:avLst/>
            </a:prstGeom>
          </p:spPr>
        </p:pic>
      </p:grpSp>
      <p:sp>
        <p:nvSpPr>
          <p:cNvPr id="193" name="Shape 306"/>
          <p:cNvSpPr/>
          <p:nvPr/>
        </p:nvSpPr>
        <p:spPr>
          <a:xfrm>
            <a:off x="339474" y="418295"/>
            <a:ext cx="8465053" cy="248455"/>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FR" sz="2200">
                <a:latin typeface="+mj-lt"/>
              </a:rPr>
              <a:t>Résumé – alloreconnaissance directe &amp; indirecte et phase effectrice</a:t>
            </a:r>
          </a:p>
        </p:txBody>
      </p:sp>
    </p:spTree>
    <p:extLst>
      <p:ext uri="{BB962C8B-B14F-4D97-AF65-F5344CB8AC3E}">
        <p14:creationId xmlns:p14="http://schemas.microsoft.com/office/powerpoint/2010/main" val="13417727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dirty="0"/>
              <a:t>STOP</a:t>
            </a:r>
          </a:p>
        </p:txBody>
      </p:sp>
    </p:spTree>
    <p:extLst>
      <p:ext uri="{BB962C8B-B14F-4D97-AF65-F5344CB8AC3E}">
        <p14:creationId xmlns:p14="http://schemas.microsoft.com/office/powerpoint/2010/main" val="74685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3"/>
            <a:ext cx="7772400" cy="1470025"/>
          </a:xfrm>
        </p:spPr>
        <p:txBody>
          <a:bodyPr>
            <a:normAutofit fontScale="90000"/>
          </a:bodyPr>
          <a:lstStyle/>
          <a:p>
            <a:r>
              <a:rPr lang="fr-CH" dirty="0">
                <a:cs typeface="Helvetica"/>
              </a:rPr>
              <a:t>Immunologie de la transplantation</a:t>
            </a:r>
            <a:br>
              <a:rPr lang="fr-CH" dirty="0">
                <a:cs typeface="Helvetica"/>
              </a:rPr>
            </a:br>
            <a:r>
              <a:rPr lang="fr-CH" dirty="0">
                <a:cs typeface="Helvetica"/>
              </a:rPr>
              <a:t>– partie 2/2 –</a:t>
            </a:r>
          </a:p>
        </p:txBody>
      </p:sp>
      <p:sp>
        <p:nvSpPr>
          <p:cNvPr id="3" name="Subtitle 2"/>
          <p:cNvSpPr>
            <a:spLocks noGrp="1"/>
          </p:cNvSpPr>
          <p:nvPr>
            <p:ph type="subTitle" idx="1"/>
          </p:nvPr>
        </p:nvSpPr>
        <p:spPr>
          <a:xfrm>
            <a:off x="1371600" y="3142343"/>
            <a:ext cx="6400800" cy="1752600"/>
          </a:xfrm>
        </p:spPr>
        <p:txBody>
          <a:bodyPr>
            <a:normAutofit lnSpcReduction="10000"/>
          </a:bodyPr>
          <a:lstStyle/>
          <a:p>
            <a:r>
              <a:rPr lang="en-US" sz="1600" dirty="0">
                <a:latin typeface="+mj-lt"/>
                <a:cs typeface="Helvetica"/>
              </a:rPr>
              <a:t>Abbas, Basic Immunology, 4</a:t>
            </a:r>
            <a:r>
              <a:rPr lang="en-US" sz="1600" baseline="30000" dirty="0">
                <a:latin typeface="+mj-lt"/>
                <a:cs typeface="Helvetica"/>
              </a:rPr>
              <a:t>th</a:t>
            </a:r>
            <a:r>
              <a:rPr lang="en-US" sz="1600" dirty="0">
                <a:latin typeface="+mj-lt"/>
                <a:cs typeface="Helvetica"/>
              </a:rPr>
              <a:t> edition, p. 207-223 and p.171-187</a:t>
            </a:r>
          </a:p>
          <a:p>
            <a:r>
              <a:rPr lang="en-US" sz="1600" dirty="0">
                <a:latin typeface="+mj-lt"/>
                <a:cs typeface="Helvetica"/>
              </a:rPr>
              <a:t>Robbins, Pathologic Basis of Disease, 9</a:t>
            </a:r>
            <a:r>
              <a:rPr lang="en-US" sz="1600" baseline="30000" dirty="0">
                <a:latin typeface="+mj-lt"/>
                <a:cs typeface="Helvetica"/>
              </a:rPr>
              <a:t>th</a:t>
            </a:r>
            <a:r>
              <a:rPr lang="en-US" sz="1600" dirty="0">
                <a:latin typeface="+mj-lt"/>
                <a:cs typeface="Helvetica"/>
              </a:rPr>
              <a:t> edition</a:t>
            </a:r>
          </a:p>
          <a:p>
            <a:endParaRPr lang="en-US" sz="1600" dirty="0">
              <a:latin typeface="+mj-lt"/>
              <a:cs typeface="Helvetica"/>
            </a:endParaRPr>
          </a:p>
          <a:p>
            <a:r>
              <a:rPr lang="en-US" sz="1600" dirty="0">
                <a:latin typeface="+mj-lt"/>
                <a:cs typeface="Helvetica"/>
              </a:rPr>
              <a:t>Adrian Duval</a:t>
            </a:r>
          </a:p>
          <a:p>
            <a:r>
              <a:rPr lang="en-US" sz="1600" dirty="0">
                <a:latin typeface="+mj-lt"/>
                <a:cs typeface="Helvetica"/>
                <a:hlinkClick r:id="rId2"/>
              </a:rPr>
              <a:t>Adrian.duval@unil.ch</a:t>
            </a:r>
            <a:endParaRPr lang="en-US" sz="1600" dirty="0">
              <a:latin typeface="+mj-lt"/>
              <a:cs typeface="Helvetica"/>
            </a:endParaRPr>
          </a:p>
          <a:p>
            <a:r>
              <a:rPr lang="en-US" sz="1600" dirty="0" err="1">
                <a:latin typeface="+mj-lt"/>
                <a:cs typeface="Helvetica"/>
              </a:rPr>
              <a:t>Basé</a:t>
            </a:r>
            <a:r>
              <a:rPr lang="en-US" sz="1600" dirty="0">
                <a:latin typeface="+mj-lt"/>
                <a:cs typeface="Helvetica"/>
              </a:rPr>
              <a:t> </a:t>
            </a:r>
            <a:r>
              <a:rPr lang="en-US" sz="1600" dirty="0" err="1">
                <a:latin typeface="+mj-lt"/>
                <a:cs typeface="Helvetica"/>
              </a:rPr>
              <a:t>sur</a:t>
            </a:r>
            <a:r>
              <a:rPr lang="en-US" sz="1600" dirty="0">
                <a:latin typeface="+mj-lt"/>
                <a:cs typeface="Helvetica"/>
              </a:rPr>
              <a:t> un </a:t>
            </a:r>
            <a:r>
              <a:rPr lang="en-US" sz="1600" dirty="0" err="1">
                <a:latin typeface="+mj-lt"/>
                <a:cs typeface="Helvetica"/>
              </a:rPr>
              <a:t>cours</a:t>
            </a:r>
            <a:r>
              <a:rPr lang="en-US" sz="1600" dirty="0">
                <a:latin typeface="+mj-lt"/>
                <a:cs typeface="Helvetica"/>
              </a:rPr>
              <a:t> de la Pr. A. </a:t>
            </a:r>
            <a:r>
              <a:rPr lang="en-US" sz="1600" dirty="0" err="1">
                <a:latin typeface="+mj-lt"/>
                <a:cs typeface="Helvetica"/>
              </a:rPr>
              <a:t>Ablasser</a:t>
            </a:r>
            <a:endParaRPr lang="en-US" sz="1600" dirty="0">
              <a:latin typeface="+mj-lt"/>
              <a:cs typeface="Helvetica"/>
            </a:endParaRPr>
          </a:p>
        </p:txBody>
      </p:sp>
      <p:pic>
        <p:nvPicPr>
          <p:cNvPr id="4" name="Picture 3" descr="EPFL_LOG_RVB-55.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68700" y="5450115"/>
            <a:ext cx="1986280" cy="960120"/>
          </a:xfrm>
          <a:prstGeom prst="rect">
            <a:avLst/>
          </a:prstGeom>
        </p:spPr>
      </p:pic>
      <p:sp>
        <p:nvSpPr>
          <p:cNvPr id="7" name="Slide Number Placeholder 6"/>
          <p:cNvSpPr>
            <a:spLocks noGrp="1"/>
          </p:cNvSpPr>
          <p:nvPr>
            <p:ph type="sldNum" sz="quarter" idx="4294967295"/>
          </p:nvPr>
        </p:nvSpPr>
        <p:spPr>
          <a:xfrm>
            <a:off x="6553200" y="6356351"/>
            <a:ext cx="2133600" cy="365125"/>
          </a:xfrm>
          <a:prstGeom prst="rect">
            <a:avLst/>
          </a:prstGeom>
        </p:spPr>
        <p:txBody>
          <a:bodyPr lIns="91435" tIns="45718" rIns="91435" bIns="45718"/>
          <a:lstStyle/>
          <a:p>
            <a:fld id="{A74CFC7B-D8CB-2F42-8718-0E4EC4DEBC65}" type="slidenum">
              <a:rPr lang="en-US" smtClean="0"/>
              <a:pPr/>
              <a:t>24</a:t>
            </a:fld>
            <a:endParaRPr lang="en-US" dirty="0"/>
          </a:p>
        </p:txBody>
      </p:sp>
    </p:spTree>
    <p:extLst>
      <p:ext uri="{BB962C8B-B14F-4D97-AF65-F5344CB8AC3E}">
        <p14:creationId xmlns:p14="http://schemas.microsoft.com/office/powerpoint/2010/main" val="299639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2"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600" dirty="0">
                <a:latin typeface="+mj-lt"/>
              </a:rPr>
              <a:t>Manifestations cliniques du rejet de greffe</a:t>
            </a:r>
          </a:p>
        </p:txBody>
      </p:sp>
      <p:sp>
        <p:nvSpPr>
          <p:cNvPr id="312" name="Shape 312"/>
          <p:cNvSpPr/>
          <p:nvPr/>
        </p:nvSpPr>
        <p:spPr>
          <a:xfrm>
            <a:off x="261851" y="1445020"/>
            <a:ext cx="8620298" cy="69198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a:lnSpc>
                <a:spcPts val="2400"/>
              </a:lnSpc>
            </a:pPr>
            <a:r>
              <a:rPr lang="fr-CH" sz="2600" dirty="0">
                <a:latin typeface="+mn-lt"/>
              </a:rPr>
              <a:t>En se basant sur les manifestations cliniques et pathologiques, le rejet de greffe peut être classé comme suit :</a:t>
            </a:r>
          </a:p>
        </p:txBody>
      </p:sp>
      <p:graphicFrame>
        <p:nvGraphicFramePr>
          <p:cNvPr id="9" name="Tableau 8"/>
          <p:cNvGraphicFramePr>
            <a:graphicFrameLocks noGrp="1"/>
          </p:cNvGraphicFramePr>
          <p:nvPr/>
        </p:nvGraphicFramePr>
        <p:xfrm>
          <a:off x="611560" y="2636912"/>
          <a:ext cx="7467496" cy="2016224"/>
        </p:xfrm>
        <a:graphic>
          <a:graphicData uri="http://schemas.openxmlformats.org/drawingml/2006/table">
            <a:tbl>
              <a:tblPr firstRow="1" bandRow="1">
                <a:tableStyleId>{5C22544A-7EE6-4342-B048-85BDC9FD1C3A}</a:tableStyleId>
              </a:tblPr>
              <a:tblGrid>
                <a:gridCol w="1866874">
                  <a:extLst>
                    <a:ext uri="{9D8B030D-6E8A-4147-A177-3AD203B41FA5}">
                      <a16:colId xmlns:a16="http://schemas.microsoft.com/office/drawing/2014/main" val="20000"/>
                    </a:ext>
                  </a:extLst>
                </a:gridCol>
                <a:gridCol w="1866874">
                  <a:extLst>
                    <a:ext uri="{9D8B030D-6E8A-4147-A177-3AD203B41FA5}">
                      <a16:colId xmlns:a16="http://schemas.microsoft.com/office/drawing/2014/main" val="20001"/>
                    </a:ext>
                  </a:extLst>
                </a:gridCol>
                <a:gridCol w="1866874">
                  <a:extLst>
                    <a:ext uri="{9D8B030D-6E8A-4147-A177-3AD203B41FA5}">
                      <a16:colId xmlns:a16="http://schemas.microsoft.com/office/drawing/2014/main" val="20002"/>
                    </a:ext>
                  </a:extLst>
                </a:gridCol>
                <a:gridCol w="1866874">
                  <a:extLst>
                    <a:ext uri="{9D8B030D-6E8A-4147-A177-3AD203B41FA5}">
                      <a16:colId xmlns:a16="http://schemas.microsoft.com/office/drawing/2014/main" val="20003"/>
                    </a:ext>
                  </a:extLst>
                </a:gridCol>
              </a:tblGrid>
              <a:tr h="1008112">
                <a:tc>
                  <a:txBody>
                    <a:bodyPr/>
                    <a:lstStyle/>
                    <a:p>
                      <a:endParaRPr lang="fr-CH" sz="2900" noProof="0" dirty="0"/>
                    </a:p>
                  </a:txBody>
                  <a:tcPr marL="112012" marR="112012" marT="56006" marB="56006">
                    <a:noFill/>
                  </a:tcPr>
                </a:tc>
                <a:tc>
                  <a:txBody>
                    <a:bodyPr/>
                    <a:lstStyle/>
                    <a:p>
                      <a:pPr algn="ctr"/>
                      <a:r>
                        <a:rPr lang="fr-CH" sz="2900" noProof="0" dirty="0"/>
                        <a:t>Rejet </a:t>
                      </a:r>
                      <a:r>
                        <a:rPr lang="fr-CH" sz="2900" noProof="0" dirty="0" err="1"/>
                        <a:t>hyperaigu</a:t>
                      </a:r>
                      <a:endParaRPr lang="fr-CH" sz="2900" noProof="0" dirty="0"/>
                    </a:p>
                  </a:txBody>
                  <a:tcPr marL="112012" marR="112012" marT="56006" marB="56006">
                    <a:solidFill>
                      <a:srgbClr val="C00000"/>
                    </a:solidFill>
                  </a:tcPr>
                </a:tc>
                <a:tc>
                  <a:txBody>
                    <a:bodyPr/>
                    <a:lstStyle/>
                    <a:p>
                      <a:pPr algn="ctr"/>
                      <a:r>
                        <a:rPr lang="fr-CH" sz="2900" noProof="0" dirty="0"/>
                        <a:t>Rejet</a:t>
                      </a:r>
                    </a:p>
                    <a:p>
                      <a:pPr algn="ctr"/>
                      <a:r>
                        <a:rPr lang="fr-CH" sz="2900" noProof="0" dirty="0"/>
                        <a:t>aigu</a:t>
                      </a:r>
                    </a:p>
                  </a:txBody>
                  <a:tcPr marL="112012" marR="112012" marT="56006" marB="56006">
                    <a:solidFill>
                      <a:schemeClr val="accent6"/>
                    </a:solidFill>
                  </a:tcPr>
                </a:tc>
                <a:tc>
                  <a:txBody>
                    <a:bodyPr/>
                    <a:lstStyle/>
                    <a:p>
                      <a:pPr algn="ctr"/>
                      <a:r>
                        <a:rPr lang="fr-CH" sz="2900" noProof="0" dirty="0"/>
                        <a:t>Rejet chronique</a:t>
                      </a:r>
                    </a:p>
                  </a:txBody>
                  <a:tcPr marL="112012" marR="112012" marT="56006" marB="56006">
                    <a:solidFill>
                      <a:schemeClr val="accent4"/>
                    </a:solidFill>
                  </a:tcPr>
                </a:tc>
                <a:extLst>
                  <a:ext uri="{0D108BD9-81ED-4DB2-BD59-A6C34878D82A}">
                    <a16:rowId xmlns:a16="http://schemas.microsoft.com/office/drawing/2014/main" val="10000"/>
                  </a:ext>
                </a:extLst>
              </a:tr>
              <a:tr h="1008112">
                <a:tc>
                  <a:txBody>
                    <a:bodyPr/>
                    <a:lstStyle/>
                    <a:p>
                      <a:endParaRPr lang="fr-CH" sz="1500" noProof="0" dirty="0"/>
                    </a:p>
                    <a:p>
                      <a:r>
                        <a:rPr lang="fr-CH" sz="2900" noProof="0" dirty="0"/>
                        <a:t>Débute</a:t>
                      </a:r>
                    </a:p>
                  </a:txBody>
                  <a:tcPr marL="112012" marR="112012" marT="56006" marB="56006">
                    <a:solidFill>
                      <a:schemeClr val="bg1">
                        <a:lumMod val="85000"/>
                      </a:schemeClr>
                    </a:solidFill>
                  </a:tcPr>
                </a:tc>
                <a:tc>
                  <a:txBody>
                    <a:bodyPr/>
                    <a:lstStyle/>
                    <a:p>
                      <a:pPr algn="ctr"/>
                      <a:endParaRPr lang="fr-CH" sz="1500" b="1" noProof="0" dirty="0">
                        <a:solidFill>
                          <a:schemeClr val="bg1"/>
                        </a:solidFill>
                      </a:endParaRPr>
                    </a:p>
                    <a:p>
                      <a:pPr algn="ctr"/>
                      <a:r>
                        <a:rPr lang="fr-CH" sz="2900" b="1" noProof="0" dirty="0">
                          <a:solidFill>
                            <a:schemeClr val="bg1"/>
                          </a:solidFill>
                        </a:rPr>
                        <a:t>≤ 24h</a:t>
                      </a:r>
                    </a:p>
                  </a:txBody>
                  <a:tcPr marL="112012" marR="112012" marT="56006" marB="56006">
                    <a:solidFill>
                      <a:srgbClr val="C00000"/>
                    </a:solidFill>
                  </a:tcPr>
                </a:tc>
                <a:tc>
                  <a:txBody>
                    <a:bodyPr/>
                    <a:lstStyle/>
                    <a:p>
                      <a:pPr algn="ctr"/>
                      <a:r>
                        <a:rPr lang="fr-CH" sz="2900" b="1" noProof="0" dirty="0">
                          <a:solidFill>
                            <a:schemeClr val="bg1"/>
                          </a:solidFill>
                        </a:rPr>
                        <a:t>Jours</a:t>
                      </a:r>
                      <a:r>
                        <a:rPr lang="fr-CH" sz="2900" b="1" baseline="0" noProof="0" dirty="0">
                          <a:solidFill>
                            <a:schemeClr val="bg1"/>
                          </a:solidFill>
                        </a:rPr>
                        <a:t> - semaines</a:t>
                      </a:r>
                      <a:endParaRPr lang="fr-CH" sz="2900" b="1" noProof="0" dirty="0">
                        <a:solidFill>
                          <a:schemeClr val="bg1"/>
                        </a:solidFill>
                      </a:endParaRPr>
                    </a:p>
                  </a:txBody>
                  <a:tcPr marL="112012" marR="112012" marT="56006" marB="56006">
                    <a:solidFill>
                      <a:schemeClr val="accent6"/>
                    </a:solidFill>
                  </a:tcPr>
                </a:tc>
                <a:tc>
                  <a:txBody>
                    <a:bodyPr/>
                    <a:lstStyle/>
                    <a:p>
                      <a:pPr algn="ctr"/>
                      <a:r>
                        <a:rPr lang="fr-CH" sz="2900" b="1" noProof="0" dirty="0">
                          <a:solidFill>
                            <a:schemeClr val="bg1"/>
                          </a:solidFill>
                        </a:rPr>
                        <a:t>Mois -années</a:t>
                      </a:r>
                    </a:p>
                  </a:txBody>
                  <a:tcPr marL="112012" marR="112012" marT="56006" marB="56006">
                    <a:solidFill>
                      <a:schemeClr val="accent4"/>
                    </a:solidFill>
                  </a:tcPr>
                </a:tc>
                <a:extLst>
                  <a:ext uri="{0D108BD9-81ED-4DB2-BD59-A6C34878D82A}">
                    <a16:rowId xmlns:a16="http://schemas.microsoft.com/office/drawing/2014/main" val="10001"/>
                  </a:ext>
                </a:extLst>
              </a:tr>
            </a:tbl>
          </a:graphicData>
        </a:graphic>
      </p:graphicFrame>
      <p:sp>
        <p:nvSpPr>
          <p:cNvPr id="6" name="Espace réservé du numéro de diapositive 5"/>
          <p:cNvSpPr>
            <a:spLocks noGrp="1"/>
          </p:cNvSpPr>
          <p:nvPr>
            <p:ph type="sldNum" sz="quarter" idx="2"/>
          </p:nvPr>
        </p:nvSpPr>
        <p:spPr/>
        <p:txBody>
          <a:bodyPr/>
          <a:lstStyle/>
          <a:p>
            <a:fld id="{86CB4B4D-7CA3-9044-876B-883B54F8677D}" type="slidenum">
              <a:rPr lang="en-US" smtClean="0"/>
              <a:pPr/>
              <a:t>25</a:t>
            </a:fld>
            <a:endParaRPr lang="en-US"/>
          </a:p>
        </p:txBody>
      </p:sp>
    </p:spTree>
    <p:extLst>
      <p:ext uri="{BB962C8B-B14F-4D97-AF65-F5344CB8AC3E}">
        <p14:creationId xmlns:p14="http://schemas.microsoft.com/office/powerpoint/2010/main" val="425130165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FR" sz="3600" dirty="0">
                <a:latin typeface="+mj-lt"/>
              </a:rPr>
              <a:t>Rejet </a:t>
            </a:r>
            <a:r>
              <a:rPr lang="fr-FR" sz="3600" dirty="0" err="1">
                <a:latin typeface="+mj-lt"/>
              </a:rPr>
              <a:t>hyperaigu</a:t>
            </a:r>
            <a:r>
              <a:rPr lang="fr-FR" sz="3600" dirty="0">
                <a:latin typeface="+mj-lt"/>
              </a:rPr>
              <a:t> (I) - principe</a:t>
            </a:r>
          </a:p>
        </p:txBody>
      </p:sp>
      <p:sp>
        <p:nvSpPr>
          <p:cNvPr id="312" name="Shape 312"/>
          <p:cNvSpPr/>
          <p:nvPr/>
        </p:nvSpPr>
        <p:spPr>
          <a:xfrm>
            <a:off x="323528" y="1268760"/>
            <a:ext cx="8620298" cy="161531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algn="just">
              <a:lnSpc>
                <a:spcPts val="2400"/>
              </a:lnSpc>
            </a:pPr>
            <a:r>
              <a:rPr lang="fr-FR" sz="2400" dirty="0">
                <a:latin typeface="+mn-lt"/>
              </a:rPr>
              <a:t>L’ancrage d’anticorps préexistants aux antigènes du greffon entraîne l’activation du Complément (C’) et l’infiltration de neutrophiles qui induisent une réaction </a:t>
            </a:r>
            <a:r>
              <a:rPr lang="fr-FR" sz="2400">
                <a:latin typeface="+mn-lt"/>
              </a:rPr>
              <a:t>inflammatoire causant </a:t>
            </a:r>
            <a:r>
              <a:rPr lang="fr-FR" sz="2400" dirty="0">
                <a:latin typeface="+mn-lt"/>
              </a:rPr>
              <a:t>la destruction des parois endothéliales, la formation de thrombus et, </a:t>
            </a:r>
            <a:r>
              <a:rPr lang="fr-FR" sz="2400" i="1" dirty="0">
                <a:latin typeface="+mn-lt"/>
              </a:rPr>
              <a:t>in fine</a:t>
            </a:r>
            <a:r>
              <a:rPr lang="fr-FR" sz="2400" dirty="0">
                <a:latin typeface="+mn-lt"/>
              </a:rPr>
              <a:t>, l’ischémie et la nécrose du greffon. </a:t>
            </a:r>
          </a:p>
        </p:txBody>
      </p:sp>
      <p:sp>
        <p:nvSpPr>
          <p:cNvPr id="10" name="ZoneTexte 9"/>
          <p:cNvSpPr txBox="1"/>
          <p:nvPr/>
        </p:nvSpPr>
        <p:spPr>
          <a:xfrm>
            <a:off x="2123728" y="5920352"/>
            <a:ext cx="5251759" cy="492443"/>
          </a:xfrm>
          <a:prstGeom prst="rect">
            <a:avLst/>
          </a:prstGeom>
          <a:noFill/>
        </p:spPr>
        <p:txBody>
          <a:bodyPr wrap="none" rtlCol="0">
            <a:spAutoFit/>
          </a:bodyPr>
          <a:lstStyle/>
          <a:p>
            <a:r>
              <a:rPr lang="fr-FR" sz="2600" b="1"/>
              <a:t>Le greffon se nécrose dû à l’ischémie</a:t>
            </a:r>
          </a:p>
        </p:txBody>
      </p:sp>
      <p:sp>
        <p:nvSpPr>
          <p:cNvPr id="11" name="Espace réservé du numéro de diapositive 10"/>
          <p:cNvSpPr>
            <a:spLocks noGrp="1"/>
          </p:cNvSpPr>
          <p:nvPr>
            <p:ph type="sldNum" sz="quarter" idx="2"/>
          </p:nvPr>
        </p:nvSpPr>
        <p:spPr/>
        <p:txBody>
          <a:bodyPr/>
          <a:lstStyle/>
          <a:p>
            <a:fld id="{86CB4B4D-7CA3-9044-876B-883B54F8677D}" type="slidenum">
              <a:rPr lang="fr-FR" smtClean="0"/>
              <a:pPr/>
              <a:t>26</a:t>
            </a:fld>
            <a:endParaRPr lang="fr-FR"/>
          </a:p>
        </p:txBody>
      </p:sp>
      <p:grpSp>
        <p:nvGrpSpPr>
          <p:cNvPr id="13" name="Group 12"/>
          <p:cNvGrpSpPr/>
          <p:nvPr/>
        </p:nvGrpSpPr>
        <p:grpSpPr>
          <a:xfrm>
            <a:off x="82351" y="2977966"/>
            <a:ext cx="8492990" cy="3880034"/>
            <a:chOff x="82351" y="2977966"/>
            <a:chExt cx="8492990" cy="3880034"/>
          </a:xfrm>
        </p:grpSpPr>
        <p:pic>
          <p:nvPicPr>
            <p:cNvPr id="14" name="pasted-image.tiff"/>
            <p:cNvPicPr>
              <a:picLocks noChangeAspect="1"/>
            </p:cNvPicPr>
            <p:nvPr/>
          </p:nvPicPr>
          <p:blipFill rotWithShape="1">
            <a:blip r:embed="rId4" cstate="print">
              <a:extLst/>
            </a:blip>
            <a:srcRect l="71443" t="34240" b="11266"/>
            <a:stretch/>
          </p:blipFill>
          <p:spPr>
            <a:xfrm>
              <a:off x="6188824" y="3946743"/>
              <a:ext cx="2386517" cy="1617992"/>
            </a:xfrm>
            <a:prstGeom prst="rect">
              <a:avLst/>
            </a:prstGeom>
            <a:ln w="12700" cap="flat">
              <a:noFill/>
              <a:miter lim="400000"/>
            </a:ln>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149" y="2977966"/>
              <a:ext cx="5544616" cy="3880034"/>
            </a:xfrm>
            <a:prstGeom prst="rect">
              <a:avLst/>
            </a:prstGeom>
          </p:spPr>
        </p:pic>
        <p:sp>
          <p:nvSpPr>
            <p:cNvPr id="16" name="TextBox 15"/>
            <p:cNvSpPr txBox="1"/>
            <p:nvPr/>
          </p:nvSpPr>
          <p:spPr>
            <a:xfrm>
              <a:off x="82351" y="4151994"/>
              <a:ext cx="1046476" cy="430887"/>
            </a:xfrm>
            <a:prstGeom prst="rect">
              <a:avLst/>
            </a:prstGeom>
            <a:noFill/>
          </p:spPr>
          <p:txBody>
            <a:bodyPr wrap="square" rtlCol="0">
              <a:spAutoFit/>
            </a:bodyPr>
            <a:lstStyle/>
            <a:p>
              <a:pPr algn="ctr"/>
              <a:r>
                <a:rPr lang="fr-FR" sz="1100">
                  <a:latin typeface="Helvetica" panose="020B0604020202020204" pitchFamily="34" charset="0"/>
                  <a:cs typeface="Helvetica" panose="020B0604020202020204" pitchFamily="34" charset="0"/>
                </a:rPr>
                <a:t>Cellule endothéliale</a:t>
              </a:r>
            </a:p>
          </p:txBody>
        </p:sp>
        <p:sp>
          <p:nvSpPr>
            <p:cNvPr id="17" name="TextBox 16"/>
            <p:cNvSpPr txBox="1"/>
            <p:nvPr/>
          </p:nvSpPr>
          <p:spPr>
            <a:xfrm>
              <a:off x="2434207" y="3740192"/>
              <a:ext cx="1287901" cy="261610"/>
            </a:xfrm>
            <a:prstGeom prst="rect">
              <a:avLst/>
            </a:prstGeom>
            <a:noFill/>
          </p:spPr>
          <p:txBody>
            <a:bodyPr wrap="none" rtlCol="0">
              <a:spAutoFit/>
            </a:bodyPr>
            <a:lstStyle/>
            <a:p>
              <a:pPr algn="ctr"/>
              <a:r>
                <a:rPr lang="fr-FR" sz="1100">
                  <a:latin typeface="Helvetica" panose="020B0604020202020204" pitchFamily="34" charset="0"/>
                  <a:cs typeface="Helvetica" panose="020B0604020202020204" pitchFamily="34" charset="0"/>
                </a:rPr>
                <a:t>Vaisseau sanguin</a:t>
              </a:r>
            </a:p>
          </p:txBody>
        </p:sp>
        <p:sp>
          <p:nvSpPr>
            <p:cNvPr id="18" name="TextBox 17"/>
            <p:cNvSpPr txBox="1"/>
            <p:nvPr/>
          </p:nvSpPr>
          <p:spPr>
            <a:xfrm>
              <a:off x="82352" y="5032501"/>
              <a:ext cx="1455071" cy="430887"/>
            </a:xfrm>
            <a:prstGeom prst="rect">
              <a:avLst/>
            </a:prstGeom>
            <a:noFill/>
          </p:spPr>
          <p:txBody>
            <a:bodyPr wrap="none" rtlCol="0">
              <a:spAutoFit/>
            </a:bodyPr>
            <a:lstStyle/>
            <a:p>
              <a:r>
                <a:rPr lang="fr-FR" sz="1100">
                  <a:latin typeface="Helvetica" panose="020B0604020202020204" pitchFamily="34" charset="0"/>
                  <a:cs typeface="Helvetica" panose="020B0604020202020204" pitchFamily="34" charset="0"/>
                </a:rPr>
                <a:t>Alloantigène</a:t>
              </a:r>
            </a:p>
            <a:p>
              <a:r>
                <a:rPr lang="fr-FR" sz="1100">
                  <a:latin typeface="Helvetica" panose="020B0604020202020204" pitchFamily="34" charset="0"/>
                  <a:cs typeface="Helvetica" panose="020B0604020202020204" pitchFamily="34" charset="0"/>
                </a:rPr>
                <a:t>(p.ex: antigènes AB)</a:t>
              </a:r>
            </a:p>
          </p:txBody>
        </p:sp>
        <p:sp>
          <p:nvSpPr>
            <p:cNvPr id="19" name="TextBox 18"/>
            <p:cNvSpPr txBox="1"/>
            <p:nvPr/>
          </p:nvSpPr>
          <p:spPr>
            <a:xfrm>
              <a:off x="2623363" y="5185689"/>
              <a:ext cx="1307371" cy="600164"/>
            </a:xfrm>
            <a:prstGeom prst="rect">
              <a:avLst/>
            </a:prstGeom>
            <a:noFill/>
          </p:spPr>
          <p:txBody>
            <a:bodyPr wrap="square" rtlCol="0">
              <a:spAutoFit/>
            </a:bodyPr>
            <a:lstStyle/>
            <a:p>
              <a:pPr algn="ctr"/>
              <a:r>
                <a:rPr lang="fr-FR" sz="1100">
                  <a:latin typeface="Helvetica" panose="020B0604020202020204" pitchFamily="34" charset="0"/>
                  <a:cs typeface="Helvetica" panose="020B0604020202020204" pitchFamily="34" charset="0"/>
                </a:rPr>
                <a:t>Anticorps circulant spécifique</a:t>
              </a:r>
            </a:p>
          </p:txBody>
        </p:sp>
        <p:grpSp>
          <p:nvGrpSpPr>
            <p:cNvPr id="20" name="Group 19"/>
            <p:cNvGrpSpPr/>
            <p:nvPr/>
          </p:nvGrpSpPr>
          <p:grpSpPr>
            <a:xfrm>
              <a:off x="6301456" y="3037058"/>
              <a:ext cx="1872208" cy="769441"/>
              <a:chOff x="7236637" y="3140968"/>
              <a:chExt cx="1872208" cy="769441"/>
            </a:xfrm>
          </p:grpSpPr>
          <p:sp>
            <p:nvSpPr>
              <p:cNvPr id="25" name="TextBox 24"/>
              <p:cNvSpPr txBox="1"/>
              <p:nvPr/>
            </p:nvSpPr>
            <p:spPr>
              <a:xfrm>
                <a:off x="7236637" y="3140968"/>
                <a:ext cx="1872208" cy="769441"/>
              </a:xfrm>
              <a:prstGeom prst="rect">
                <a:avLst/>
              </a:prstGeom>
              <a:noFill/>
            </p:spPr>
            <p:txBody>
              <a:bodyPr wrap="square" rtlCol="0">
                <a:spAutoFit/>
              </a:bodyPr>
              <a:lstStyle/>
              <a:p>
                <a:pPr algn="ctr"/>
                <a:r>
                  <a:rPr lang="fr-FR" sz="1100" b="1" dirty="0">
                    <a:latin typeface="Helvetica" panose="020B0604020202020204" pitchFamily="34" charset="0"/>
                    <a:cs typeface="Helvetica" panose="020B0604020202020204" pitchFamily="34" charset="0"/>
                  </a:rPr>
                  <a:t>Activation du C’, lésions endothéliales, inflammation et thrombose</a:t>
                </a:r>
              </a:p>
            </p:txBody>
          </p:sp>
          <p:sp>
            <p:nvSpPr>
              <p:cNvPr id="26" name="Rounded Rectangle 25"/>
              <p:cNvSpPr/>
              <p:nvPr/>
            </p:nvSpPr>
            <p:spPr>
              <a:xfrm>
                <a:off x="7307531" y="3151358"/>
                <a:ext cx="1758978" cy="720080"/>
              </a:xfrm>
              <a:prstGeom prst="round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1" name="Straight Connector 20"/>
            <p:cNvCxnSpPr/>
            <p:nvPr/>
          </p:nvCxnSpPr>
          <p:spPr>
            <a:xfrm>
              <a:off x="976745" y="4291446"/>
              <a:ext cx="852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76055" y="4984173"/>
              <a:ext cx="83473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45573" y="5157355"/>
              <a:ext cx="10668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21182" y="4998027"/>
              <a:ext cx="0" cy="20781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410819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600" dirty="0">
                <a:latin typeface="+mj-lt"/>
              </a:rPr>
              <a:t>Rejet </a:t>
            </a:r>
            <a:r>
              <a:rPr lang="fr-CH" sz="3600" dirty="0" err="1">
                <a:latin typeface="+mj-lt"/>
              </a:rPr>
              <a:t>hyperaigu</a:t>
            </a:r>
            <a:r>
              <a:rPr lang="fr-CH" sz="3600" dirty="0">
                <a:latin typeface="+mj-lt"/>
              </a:rPr>
              <a:t> (II) - mécanismes</a:t>
            </a:r>
          </a:p>
        </p:txBody>
      </p:sp>
      <p:sp>
        <p:nvSpPr>
          <p:cNvPr id="312" name="Shape 312"/>
          <p:cNvSpPr/>
          <p:nvPr/>
        </p:nvSpPr>
        <p:spPr>
          <a:xfrm>
            <a:off x="323528" y="1356802"/>
            <a:ext cx="8620298" cy="4160430"/>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algn="just">
              <a:lnSpc>
                <a:spcPts val="2400"/>
              </a:lnSpc>
            </a:pPr>
            <a:r>
              <a:rPr lang="fr-CH" sz="2600" b="1" dirty="0">
                <a:latin typeface="+mn-lt"/>
              </a:rPr>
              <a:t>Mécanismes permettant la présence d’anticorps spécifiques avant la greffe</a:t>
            </a:r>
            <a:r>
              <a:rPr lang="fr-CH" sz="2600" dirty="0">
                <a:latin typeface="+mn-lt"/>
              </a:rPr>
              <a:t>:</a:t>
            </a:r>
          </a:p>
          <a:p>
            <a:pPr marL="354013" indent="-354013" algn="just">
              <a:lnSpc>
                <a:spcPts val="2400"/>
              </a:lnSpc>
              <a:spcBef>
                <a:spcPts val="1200"/>
              </a:spcBef>
              <a:buFont typeface="Wingdings" pitchFamily="2" charset="2"/>
              <a:buChar char="Ø"/>
            </a:pPr>
            <a:r>
              <a:rPr lang="fr-CH" sz="2400" dirty="0">
                <a:latin typeface="+mn-lt"/>
              </a:rPr>
              <a:t>Anticorps naturels (</a:t>
            </a:r>
            <a:r>
              <a:rPr lang="fr-CH" sz="2400" dirty="0" err="1">
                <a:latin typeface="+mn-lt"/>
              </a:rPr>
              <a:t>IgM</a:t>
            </a:r>
            <a:r>
              <a:rPr lang="fr-CH" sz="2400" dirty="0">
                <a:latin typeface="+mn-lt"/>
              </a:rPr>
              <a:t>) spécifiques aux groupes sanguins (ABO)</a:t>
            </a:r>
          </a:p>
          <a:p>
            <a:pPr marL="354013" indent="-354013" algn="just">
              <a:lnSpc>
                <a:spcPts val="2400"/>
              </a:lnSpc>
              <a:spcBef>
                <a:spcPts val="3000"/>
              </a:spcBef>
              <a:buFont typeface="Wingdings" pitchFamily="2" charset="2"/>
              <a:buChar char="Ø"/>
            </a:pPr>
            <a:r>
              <a:rPr lang="fr-CH" sz="2400" dirty="0">
                <a:latin typeface="+mn-lt"/>
              </a:rPr>
              <a:t>Personnes transfusées développant des anticorps contre des </a:t>
            </a:r>
            <a:r>
              <a:rPr lang="fr-CH" sz="2400" dirty="0" err="1">
                <a:latin typeface="+mn-lt"/>
              </a:rPr>
              <a:t>alloantigènes</a:t>
            </a:r>
            <a:r>
              <a:rPr lang="fr-CH" sz="2400" dirty="0">
                <a:latin typeface="+mn-lt"/>
              </a:rPr>
              <a:t> de surface de leucocytes présents durant la transfusion</a:t>
            </a:r>
          </a:p>
          <a:p>
            <a:pPr marL="354013" indent="-354013" algn="just">
              <a:lnSpc>
                <a:spcPts val="2400"/>
              </a:lnSpc>
              <a:spcBef>
                <a:spcPts val="3000"/>
              </a:spcBef>
              <a:buFont typeface="Wingdings" pitchFamily="2" charset="2"/>
              <a:buChar char="Ø"/>
            </a:pPr>
            <a:r>
              <a:rPr lang="fr-CH" sz="2400" dirty="0">
                <a:latin typeface="+mn-lt"/>
              </a:rPr>
              <a:t>Femmes post-partum développant des anticorps contre des antigènes paternels (antigènes Rhésus)</a:t>
            </a:r>
          </a:p>
          <a:p>
            <a:pPr marL="354013" indent="-354013" algn="just">
              <a:lnSpc>
                <a:spcPts val="2400"/>
              </a:lnSpc>
              <a:spcBef>
                <a:spcPts val="3000"/>
              </a:spcBef>
              <a:buFont typeface="Wingdings" pitchFamily="2" charset="2"/>
              <a:buChar char="Ø"/>
            </a:pPr>
            <a:r>
              <a:rPr lang="fr-CH" sz="2400" dirty="0">
                <a:latin typeface="+mn-lt"/>
              </a:rPr>
              <a:t>Transplantation(s) préalable(s) </a:t>
            </a:r>
          </a:p>
        </p:txBody>
      </p:sp>
      <p:sp>
        <p:nvSpPr>
          <p:cNvPr id="6" name="Espace réservé du numéro de diapositive 5"/>
          <p:cNvSpPr>
            <a:spLocks noGrp="1"/>
          </p:cNvSpPr>
          <p:nvPr>
            <p:ph type="sldNum" sz="quarter" idx="2"/>
          </p:nvPr>
        </p:nvSpPr>
        <p:spPr/>
        <p:txBody>
          <a:bodyPr/>
          <a:lstStyle/>
          <a:p>
            <a:fld id="{86CB4B4D-7CA3-9044-876B-883B54F8677D}" type="slidenum">
              <a:rPr lang="en-US" smtClean="0"/>
              <a:pPr/>
              <a:t>27</a:t>
            </a:fld>
            <a:endParaRPr lang="en-US"/>
          </a:p>
        </p:txBody>
      </p:sp>
    </p:spTree>
    <p:extLst>
      <p:ext uri="{BB962C8B-B14F-4D97-AF65-F5344CB8AC3E}">
        <p14:creationId xmlns:p14="http://schemas.microsoft.com/office/powerpoint/2010/main" val="290276633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200" dirty="0">
                <a:latin typeface="+mj-lt"/>
              </a:rPr>
              <a:t>Rejet </a:t>
            </a:r>
            <a:r>
              <a:rPr lang="fr-CH" sz="3200" dirty="0" err="1">
                <a:latin typeface="+mj-lt"/>
              </a:rPr>
              <a:t>hyperaigu</a:t>
            </a:r>
            <a:r>
              <a:rPr lang="fr-CH" sz="3200" dirty="0">
                <a:latin typeface="+mj-lt"/>
              </a:rPr>
              <a:t> (III) – test de compatibilité croisée</a:t>
            </a:r>
          </a:p>
        </p:txBody>
      </p:sp>
      <p:sp>
        <p:nvSpPr>
          <p:cNvPr id="312" name="Shape 312"/>
          <p:cNvSpPr/>
          <p:nvPr/>
        </p:nvSpPr>
        <p:spPr>
          <a:xfrm>
            <a:off x="251520" y="1340768"/>
            <a:ext cx="8620298" cy="68768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algn="just">
              <a:lnSpc>
                <a:spcPts val="2400"/>
              </a:lnSpc>
            </a:pPr>
            <a:r>
              <a:rPr lang="fr-CH" sz="2200" b="1" dirty="0">
                <a:latin typeface="+mn-lt"/>
              </a:rPr>
              <a:t>Pour éviter les rejets </a:t>
            </a:r>
            <a:r>
              <a:rPr lang="fr-CH" sz="2200" b="1" dirty="0" err="1">
                <a:latin typeface="+mn-lt"/>
              </a:rPr>
              <a:t>hyperaigus</a:t>
            </a:r>
            <a:r>
              <a:rPr lang="fr-CH" sz="2200" b="1" dirty="0">
                <a:latin typeface="+mn-lt"/>
              </a:rPr>
              <a:t>, on teste les lymphocytes du donneur en les plongeant </a:t>
            </a:r>
            <a:r>
              <a:rPr lang="fr-CH" sz="2200" b="1" i="1" dirty="0">
                <a:latin typeface="+mn-lt"/>
              </a:rPr>
              <a:t>in vitro</a:t>
            </a:r>
            <a:r>
              <a:rPr lang="fr-CH" sz="2200" b="1" dirty="0">
                <a:latin typeface="+mn-lt"/>
              </a:rPr>
              <a:t> dans le sérum du receveur.</a:t>
            </a:r>
            <a:endParaRPr lang="fr-CH" sz="2200" dirty="0">
              <a:latin typeface="+mn-lt"/>
            </a:endParaRPr>
          </a:p>
        </p:txBody>
      </p:sp>
      <p:grpSp>
        <p:nvGrpSpPr>
          <p:cNvPr id="39" name="Groupe 38"/>
          <p:cNvGrpSpPr/>
          <p:nvPr/>
        </p:nvGrpSpPr>
        <p:grpSpPr>
          <a:xfrm>
            <a:off x="251520" y="1988840"/>
            <a:ext cx="8424936" cy="2400552"/>
            <a:chOff x="251520" y="1844824"/>
            <a:chExt cx="8424936" cy="2400552"/>
          </a:xfrm>
        </p:grpSpPr>
        <p:sp>
          <p:nvSpPr>
            <p:cNvPr id="6" name="Shape 336"/>
            <p:cNvSpPr/>
            <p:nvPr/>
          </p:nvSpPr>
          <p:spPr>
            <a:xfrm>
              <a:off x="251520" y="3429000"/>
              <a:ext cx="1500978" cy="595480"/>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lnSpc>
                  <a:spcPts val="2000"/>
                </a:lnSpc>
                <a:defRPr sz="2800">
                  <a:latin typeface="Helvetica"/>
                  <a:ea typeface="Helvetica"/>
                  <a:cs typeface="Helvetica"/>
                  <a:sym typeface="Helvetica"/>
                </a:defRPr>
              </a:pPr>
              <a:r>
                <a:rPr lang="fr-CH" sz="2200" dirty="0">
                  <a:latin typeface="+mj-lt"/>
                </a:rPr>
                <a:t>Lymphocyte du donneur</a:t>
              </a:r>
            </a:p>
          </p:txBody>
        </p:sp>
        <p:pic>
          <p:nvPicPr>
            <p:cNvPr id="14" name="droppedImage.pdf"/>
            <p:cNvPicPr>
              <a:picLocks noChangeAspect="1"/>
            </p:cNvPicPr>
            <p:nvPr/>
          </p:nvPicPr>
          <p:blipFill>
            <a:blip r:embed="rId4" cstate="print">
              <a:extLst/>
            </a:blip>
            <a:stretch>
              <a:fillRect/>
            </a:stretch>
          </p:blipFill>
          <p:spPr>
            <a:xfrm>
              <a:off x="755343" y="2878951"/>
              <a:ext cx="489857" cy="489858"/>
            </a:xfrm>
            <a:prstGeom prst="rect">
              <a:avLst/>
            </a:prstGeom>
            <a:ln w="12700">
              <a:miter lim="400000"/>
            </a:ln>
            <a:effectLst>
              <a:outerShdw blurRad="38100" dist="38100" dir="5400000" rotWithShape="0">
                <a:srgbClr val="A6AAA9">
                  <a:alpha val="50000"/>
                </a:srgbClr>
              </a:outerShdw>
            </a:effectLst>
          </p:spPr>
        </p:pic>
        <p:sp>
          <p:nvSpPr>
            <p:cNvPr id="15" name="Shape 344"/>
            <p:cNvSpPr/>
            <p:nvPr/>
          </p:nvSpPr>
          <p:spPr>
            <a:xfrm>
              <a:off x="1558800" y="3123881"/>
              <a:ext cx="1497781"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pic>
          <p:nvPicPr>
            <p:cNvPr id="16" name="droppedImage.pdf"/>
            <p:cNvPicPr>
              <a:picLocks noChangeAspect="1"/>
            </p:cNvPicPr>
            <p:nvPr/>
          </p:nvPicPr>
          <p:blipFill>
            <a:blip r:embed="rId4" cstate="print">
              <a:extLst/>
            </a:blip>
            <a:stretch>
              <a:fillRect/>
            </a:stretch>
          </p:blipFill>
          <p:spPr>
            <a:xfrm>
              <a:off x="3370180" y="2878951"/>
              <a:ext cx="489858" cy="489858"/>
            </a:xfrm>
            <a:prstGeom prst="rect">
              <a:avLst/>
            </a:prstGeom>
            <a:ln w="12700">
              <a:miter lim="400000"/>
            </a:ln>
            <a:effectLst>
              <a:outerShdw blurRad="38100" dist="38100" dir="5400000" rotWithShape="0">
                <a:srgbClr val="A6AAA9">
                  <a:alpha val="50000"/>
                </a:srgbClr>
              </a:outerShdw>
            </a:effectLst>
          </p:spPr>
        </p:pic>
        <p:pic>
          <p:nvPicPr>
            <p:cNvPr id="17" name="pasted-image.pdf"/>
            <p:cNvPicPr>
              <a:picLocks noChangeAspect="1"/>
            </p:cNvPicPr>
            <p:nvPr/>
          </p:nvPicPr>
          <p:blipFill>
            <a:blip r:embed="rId5" cstate="print">
              <a:extLst/>
            </a:blip>
            <a:stretch>
              <a:fillRect/>
            </a:stretch>
          </p:blipFill>
          <p:spPr>
            <a:xfrm>
              <a:off x="3502658" y="3458037"/>
              <a:ext cx="224902" cy="276647"/>
            </a:xfrm>
            <a:prstGeom prst="rect">
              <a:avLst/>
            </a:prstGeom>
            <a:ln w="12700">
              <a:miter lim="400000"/>
            </a:ln>
          </p:spPr>
        </p:pic>
        <p:pic>
          <p:nvPicPr>
            <p:cNvPr id="18" name="pasted-image.pdf"/>
            <p:cNvPicPr>
              <a:picLocks noChangeAspect="1"/>
            </p:cNvPicPr>
            <p:nvPr/>
          </p:nvPicPr>
          <p:blipFill>
            <a:blip r:embed="rId5" cstate="print">
              <a:extLst/>
            </a:blip>
            <a:stretch>
              <a:fillRect/>
            </a:stretch>
          </p:blipFill>
          <p:spPr>
            <a:xfrm rot="15333842">
              <a:off x="3972746" y="2892899"/>
              <a:ext cx="166826" cy="205209"/>
            </a:xfrm>
            <a:prstGeom prst="rect">
              <a:avLst/>
            </a:prstGeom>
            <a:ln w="12700">
              <a:miter lim="400000"/>
            </a:ln>
          </p:spPr>
        </p:pic>
        <p:pic>
          <p:nvPicPr>
            <p:cNvPr id="19" name="pasted-image.pdf"/>
            <p:cNvPicPr>
              <a:picLocks noChangeAspect="1"/>
            </p:cNvPicPr>
            <p:nvPr/>
          </p:nvPicPr>
          <p:blipFill>
            <a:blip r:embed="rId5" cstate="print">
              <a:extLst/>
            </a:blip>
            <a:stretch>
              <a:fillRect/>
            </a:stretch>
          </p:blipFill>
          <p:spPr>
            <a:xfrm>
              <a:off x="4021780" y="3341896"/>
              <a:ext cx="166826" cy="205209"/>
            </a:xfrm>
            <a:prstGeom prst="rect">
              <a:avLst/>
            </a:prstGeom>
            <a:ln w="12700">
              <a:miter lim="400000"/>
            </a:ln>
          </p:spPr>
        </p:pic>
        <p:pic>
          <p:nvPicPr>
            <p:cNvPr id="20" name="pasted-image.pdf"/>
            <p:cNvPicPr>
              <a:picLocks noChangeAspect="1"/>
            </p:cNvPicPr>
            <p:nvPr/>
          </p:nvPicPr>
          <p:blipFill>
            <a:blip r:embed="rId5" cstate="print">
              <a:extLst/>
            </a:blip>
            <a:stretch>
              <a:fillRect/>
            </a:stretch>
          </p:blipFill>
          <p:spPr>
            <a:xfrm rot="6788829">
              <a:off x="3206201" y="2776348"/>
              <a:ext cx="166826" cy="205210"/>
            </a:xfrm>
            <a:prstGeom prst="rect">
              <a:avLst/>
            </a:prstGeom>
            <a:ln w="12700">
              <a:miter lim="400000"/>
            </a:ln>
          </p:spPr>
        </p:pic>
        <p:pic>
          <p:nvPicPr>
            <p:cNvPr id="21" name="pasted-image.pdf"/>
            <p:cNvPicPr>
              <a:picLocks noChangeAspect="1"/>
            </p:cNvPicPr>
            <p:nvPr/>
          </p:nvPicPr>
          <p:blipFill>
            <a:blip r:embed="rId5" cstate="print">
              <a:extLst/>
            </a:blip>
            <a:stretch>
              <a:fillRect/>
            </a:stretch>
          </p:blipFill>
          <p:spPr>
            <a:xfrm>
              <a:off x="3652685" y="2584514"/>
              <a:ext cx="166826" cy="205210"/>
            </a:xfrm>
            <a:prstGeom prst="rect">
              <a:avLst/>
            </a:prstGeom>
            <a:ln w="12700">
              <a:miter lim="400000"/>
            </a:ln>
          </p:spPr>
        </p:pic>
        <p:sp>
          <p:nvSpPr>
            <p:cNvPr id="22" name="Shape 351"/>
            <p:cNvSpPr/>
            <p:nvPr/>
          </p:nvSpPr>
          <p:spPr>
            <a:xfrm flipV="1">
              <a:off x="4482825" y="2633104"/>
              <a:ext cx="1063816" cy="490778"/>
            </a:xfrm>
            <a:prstGeom prst="line">
              <a:avLst/>
            </a:prstGeom>
            <a:ln w="25400">
              <a:solidFill>
                <a:srgbClr val="000000"/>
              </a:solidFill>
              <a:miter lim="400000"/>
              <a:tailEnd type="triangle"/>
            </a:ln>
          </p:spPr>
          <p:txBody>
            <a:bodyPr lIns="35717" tIns="35717" rIns="35717" bIns="35717" anchor="ctr"/>
            <a:lstStyle/>
            <a:p>
              <a:pPr>
                <a:defRPr sz="2400"/>
              </a:pPr>
              <a:endParaRPr/>
            </a:p>
          </p:txBody>
        </p:sp>
        <p:pic>
          <p:nvPicPr>
            <p:cNvPr id="23" name="droppedImage.pdf"/>
            <p:cNvPicPr>
              <a:picLocks noChangeAspect="1"/>
            </p:cNvPicPr>
            <p:nvPr/>
          </p:nvPicPr>
          <p:blipFill>
            <a:blip r:embed="rId4" cstate="print">
              <a:extLst/>
            </a:blip>
            <a:stretch>
              <a:fillRect/>
            </a:stretch>
          </p:blipFill>
          <p:spPr>
            <a:xfrm>
              <a:off x="5694587" y="2283264"/>
              <a:ext cx="489858" cy="489857"/>
            </a:xfrm>
            <a:prstGeom prst="rect">
              <a:avLst/>
            </a:prstGeom>
            <a:ln w="12700">
              <a:miter lim="400000"/>
            </a:ln>
            <a:effectLst>
              <a:outerShdw blurRad="38100" dist="38100" dir="5400000" rotWithShape="0">
                <a:srgbClr val="A6AAA9">
                  <a:alpha val="50000"/>
                </a:srgbClr>
              </a:outerShdw>
            </a:effectLst>
          </p:spPr>
        </p:pic>
        <p:pic>
          <p:nvPicPr>
            <p:cNvPr id="24" name="pasted-image.pdf"/>
            <p:cNvPicPr>
              <a:picLocks noChangeAspect="1"/>
            </p:cNvPicPr>
            <p:nvPr/>
          </p:nvPicPr>
          <p:blipFill>
            <a:blip r:embed="rId5" cstate="print">
              <a:extLst/>
            </a:blip>
            <a:stretch>
              <a:fillRect/>
            </a:stretch>
          </p:blipFill>
          <p:spPr>
            <a:xfrm>
              <a:off x="5912437" y="2746208"/>
              <a:ext cx="166826" cy="205209"/>
            </a:xfrm>
            <a:prstGeom prst="rect">
              <a:avLst/>
            </a:prstGeom>
            <a:ln w="12700">
              <a:miter lim="400000"/>
            </a:ln>
          </p:spPr>
        </p:pic>
        <p:pic>
          <p:nvPicPr>
            <p:cNvPr id="25" name="pasted-image.pdf"/>
            <p:cNvPicPr>
              <a:picLocks noChangeAspect="1"/>
            </p:cNvPicPr>
            <p:nvPr/>
          </p:nvPicPr>
          <p:blipFill>
            <a:blip r:embed="rId5" cstate="print">
              <a:extLst/>
            </a:blip>
            <a:stretch>
              <a:fillRect/>
            </a:stretch>
          </p:blipFill>
          <p:spPr>
            <a:xfrm rot="14845503">
              <a:off x="6110539" y="2297212"/>
              <a:ext cx="166826" cy="205209"/>
            </a:xfrm>
            <a:prstGeom prst="rect">
              <a:avLst/>
            </a:prstGeom>
            <a:ln w="12700">
              <a:miter lim="400000"/>
            </a:ln>
          </p:spPr>
        </p:pic>
        <p:sp>
          <p:nvSpPr>
            <p:cNvPr id="26" name="Shape 355"/>
            <p:cNvSpPr/>
            <p:nvPr/>
          </p:nvSpPr>
          <p:spPr>
            <a:xfrm>
              <a:off x="6386797" y="2528192"/>
              <a:ext cx="640863"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pic>
          <p:nvPicPr>
            <p:cNvPr id="27" name="pasted-image.pdf"/>
            <p:cNvPicPr>
              <a:picLocks noChangeAspect="1"/>
            </p:cNvPicPr>
            <p:nvPr/>
          </p:nvPicPr>
          <p:blipFill>
            <a:blip r:embed="rId6" cstate="print">
              <a:duotone>
                <a:prstClr val="black"/>
                <a:schemeClr val="accent1">
                  <a:tint val="45000"/>
                  <a:satMod val="400000"/>
                </a:schemeClr>
              </a:duotone>
              <a:lum bright="-6000" contrast="93000"/>
              <a:extLst/>
            </a:blip>
            <a:stretch>
              <a:fillRect/>
            </a:stretch>
          </p:blipFill>
          <p:spPr>
            <a:xfrm>
              <a:off x="7308304" y="2256351"/>
              <a:ext cx="1065723" cy="543683"/>
            </a:xfrm>
            <a:prstGeom prst="rect">
              <a:avLst/>
            </a:prstGeom>
            <a:ln w="12700">
              <a:miter lim="400000"/>
            </a:ln>
          </p:spPr>
        </p:pic>
        <p:sp>
          <p:nvSpPr>
            <p:cNvPr id="28" name="Shape 357"/>
            <p:cNvSpPr/>
            <p:nvPr/>
          </p:nvSpPr>
          <p:spPr>
            <a:xfrm>
              <a:off x="4483041" y="3212994"/>
              <a:ext cx="951764" cy="470590"/>
            </a:xfrm>
            <a:prstGeom prst="line">
              <a:avLst/>
            </a:prstGeom>
            <a:ln w="25400">
              <a:solidFill>
                <a:srgbClr val="000000"/>
              </a:solidFill>
              <a:miter lim="400000"/>
              <a:tailEnd type="triangle"/>
            </a:ln>
          </p:spPr>
          <p:txBody>
            <a:bodyPr lIns="35717" tIns="35717" rIns="35717" bIns="35717" anchor="ctr"/>
            <a:lstStyle/>
            <a:p>
              <a:pPr>
                <a:defRPr sz="2400"/>
              </a:pPr>
              <a:endParaRPr/>
            </a:p>
          </p:txBody>
        </p:sp>
        <p:pic>
          <p:nvPicPr>
            <p:cNvPr id="29" name="droppedImage.pdf"/>
            <p:cNvPicPr>
              <a:picLocks noChangeAspect="1"/>
            </p:cNvPicPr>
            <p:nvPr/>
          </p:nvPicPr>
          <p:blipFill>
            <a:blip r:embed="rId4" cstate="print">
              <a:extLst/>
            </a:blip>
            <a:stretch>
              <a:fillRect/>
            </a:stretch>
          </p:blipFill>
          <p:spPr>
            <a:xfrm>
              <a:off x="5618953" y="3456030"/>
              <a:ext cx="489857" cy="489857"/>
            </a:xfrm>
            <a:prstGeom prst="rect">
              <a:avLst/>
            </a:prstGeom>
            <a:ln w="12700">
              <a:miter lim="400000"/>
            </a:ln>
            <a:effectLst>
              <a:outerShdw blurRad="38100" dist="38100" dir="5400000" rotWithShape="0">
                <a:srgbClr val="A6AAA9">
                  <a:alpha val="50000"/>
                </a:srgbClr>
              </a:outerShdw>
            </a:effectLst>
          </p:spPr>
        </p:pic>
        <p:sp>
          <p:nvSpPr>
            <p:cNvPr id="30" name="Shape 359"/>
            <p:cNvSpPr/>
            <p:nvPr/>
          </p:nvSpPr>
          <p:spPr>
            <a:xfrm>
              <a:off x="6387129" y="3700958"/>
              <a:ext cx="640863"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31" name="Shape 336"/>
            <p:cNvSpPr/>
            <p:nvPr/>
          </p:nvSpPr>
          <p:spPr>
            <a:xfrm>
              <a:off x="1475656" y="2217000"/>
              <a:ext cx="1584176" cy="851960"/>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lnSpc>
                  <a:spcPts val="2000"/>
                </a:lnSpc>
                <a:defRPr sz="2800">
                  <a:latin typeface="Helvetica"/>
                  <a:ea typeface="Helvetica"/>
                  <a:cs typeface="Helvetica"/>
                  <a:sym typeface="Helvetica"/>
                </a:defRPr>
              </a:pPr>
              <a:r>
                <a:rPr lang="fr-CH" sz="2200" dirty="0">
                  <a:latin typeface="+mj-lt"/>
                </a:rPr>
                <a:t>Sérum du</a:t>
              </a:r>
            </a:p>
            <a:p>
              <a:pPr algn="ctr">
                <a:lnSpc>
                  <a:spcPts val="2000"/>
                </a:lnSpc>
                <a:defRPr sz="2800">
                  <a:latin typeface="Helvetica"/>
                  <a:ea typeface="Helvetica"/>
                  <a:cs typeface="Helvetica"/>
                  <a:sym typeface="Helvetica"/>
                </a:defRPr>
              </a:pPr>
              <a:r>
                <a:rPr lang="fr-CH" sz="2200" dirty="0">
                  <a:latin typeface="+mj-lt"/>
                </a:rPr>
                <a:t>receveur</a:t>
              </a:r>
            </a:p>
            <a:p>
              <a:pPr algn="ctr">
                <a:lnSpc>
                  <a:spcPts val="2000"/>
                </a:lnSpc>
                <a:defRPr sz="2800">
                  <a:latin typeface="Helvetica"/>
                  <a:ea typeface="Helvetica"/>
                  <a:cs typeface="Helvetica"/>
                  <a:sym typeface="Helvetica"/>
                </a:defRPr>
              </a:pPr>
              <a:r>
                <a:rPr lang="fr-CH" sz="2200" dirty="0">
                  <a:latin typeface="+mj-lt"/>
                </a:rPr>
                <a:t>(anticorps)</a:t>
              </a:r>
            </a:p>
          </p:txBody>
        </p:sp>
        <p:sp>
          <p:nvSpPr>
            <p:cNvPr id="32" name="Shape 336"/>
            <p:cNvSpPr/>
            <p:nvPr/>
          </p:nvSpPr>
          <p:spPr>
            <a:xfrm>
              <a:off x="4067944" y="2137728"/>
              <a:ext cx="1500978" cy="595480"/>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lnSpc>
                  <a:spcPts val="2000"/>
                </a:lnSpc>
                <a:defRPr sz="2800">
                  <a:latin typeface="Helvetica"/>
                  <a:ea typeface="Helvetica"/>
                  <a:cs typeface="Helvetica"/>
                  <a:sym typeface="Helvetica"/>
                </a:defRPr>
              </a:pPr>
              <a:r>
                <a:rPr lang="fr-CH" sz="2200" dirty="0">
                  <a:latin typeface="+mj-lt"/>
                </a:rPr>
                <a:t>Activation du C’</a:t>
              </a:r>
            </a:p>
          </p:txBody>
        </p:sp>
        <p:sp>
          <p:nvSpPr>
            <p:cNvPr id="33" name="Shape 336"/>
            <p:cNvSpPr/>
            <p:nvPr/>
          </p:nvSpPr>
          <p:spPr>
            <a:xfrm>
              <a:off x="4079134" y="3649896"/>
              <a:ext cx="1500978" cy="595480"/>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lnSpc>
                  <a:spcPts val="2000"/>
                </a:lnSpc>
                <a:defRPr sz="2800">
                  <a:latin typeface="Helvetica"/>
                  <a:ea typeface="Helvetica"/>
                  <a:cs typeface="Helvetica"/>
                  <a:sym typeface="Helvetica"/>
                </a:defRPr>
              </a:pPr>
              <a:r>
                <a:rPr lang="fr-CH" sz="2200" dirty="0">
                  <a:latin typeface="+mj-lt"/>
                </a:rPr>
                <a:t>Pas de réaction</a:t>
              </a:r>
            </a:p>
          </p:txBody>
        </p:sp>
        <p:sp>
          <p:nvSpPr>
            <p:cNvPr id="34" name="Shape 336"/>
            <p:cNvSpPr/>
            <p:nvPr/>
          </p:nvSpPr>
          <p:spPr>
            <a:xfrm>
              <a:off x="5724128" y="1844824"/>
              <a:ext cx="648072" cy="410686"/>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defRPr sz="2800">
                  <a:latin typeface="Helvetica"/>
                  <a:ea typeface="Helvetica"/>
                  <a:cs typeface="Helvetica"/>
                  <a:sym typeface="Helvetica"/>
                </a:defRPr>
              </a:pPr>
              <a:r>
                <a:rPr lang="fr-CH" sz="2200" dirty="0">
                  <a:latin typeface="+mj-lt"/>
                </a:rPr>
                <a:t>Lyse</a:t>
              </a:r>
            </a:p>
          </p:txBody>
        </p:sp>
        <p:sp>
          <p:nvSpPr>
            <p:cNvPr id="35" name="Shape 336"/>
            <p:cNvSpPr/>
            <p:nvPr/>
          </p:nvSpPr>
          <p:spPr>
            <a:xfrm>
              <a:off x="6156176" y="2802290"/>
              <a:ext cx="1080120" cy="410686"/>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defRPr sz="2800">
                  <a:latin typeface="Helvetica"/>
                  <a:ea typeface="Helvetica"/>
                  <a:cs typeface="Helvetica"/>
                  <a:sym typeface="Helvetica"/>
                </a:defRPr>
              </a:pPr>
              <a:r>
                <a:rPr lang="fr-CH" sz="2200" dirty="0">
                  <a:latin typeface="+mj-lt"/>
                </a:rPr>
                <a:t>Colorant</a:t>
              </a:r>
            </a:p>
          </p:txBody>
        </p:sp>
        <p:sp>
          <p:nvSpPr>
            <p:cNvPr id="36" name="Shape 336"/>
            <p:cNvSpPr/>
            <p:nvPr/>
          </p:nvSpPr>
          <p:spPr>
            <a:xfrm>
              <a:off x="7020272" y="1844824"/>
              <a:ext cx="1512168" cy="410686"/>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defRPr sz="2800">
                  <a:latin typeface="Helvetica"/>
                  <a:ea typeface="Helvetica"/>
                  <a:cs typeface="Helvetica"/>
                  <a:sym typeface="Helvetica"/>
                </a:defRPr>
              </a:pPr>
              <a:r>
                <a:rPr lang="fr-CH" sz="2200" dirty="0">
                  <a:latin typeface="+mj-lt"/>
                </a:rPr>
                <a:t>Test positif</a:t>
              </a:r>
            </a:p>
          </p:txBody>
        </p:sp>
        <p:sp>
          <p:nvSpPr>
            <p:cNvPr id="37" name="Shape 336"/>
            <p:cNvSpPr/>
            <p:nvPr/>
          </p:nvSpPr>
          <p:spPr>
            <a:xfrm>
              <a:off x="7092280" y="3068960"/>
              <a:ext cx="1584176" cy="410686"/>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defRPr sz="2800">
                  <a:latin typeface="Helvetica"/>
                  <a:ea typeface="Helvetica"/>
                  <a:cs typeface="Helvetica"/>
                  <a:sym typeface="Helvetica"/>
                </a:defRPr>
              </a:pPr>
              <a:r>
                <a:rPr lang="fr-CH" sz="2200" dirty="0">
                  <a:latin typeface="+mj-lt"/>
                </a:rPr>
                <a:t>Test négatif</a:t>
              </a:r>
            </a:p>
          </p:txBody>
        </p:sp>
        <p:pic>
          <p:nvPicPr>
            <p:cNvPr id="38" name="droppedImage.pdf"/>
            <p:cNvPicPr>
              <a:picLocks noChangeAspect="1"/>
            </p:cNvPicPr>
            <p:nvPr/>
          </p:nvPicPr>
          <p:blipFill>
            <a:blip r:embed="rId4" cstate="print">
              <a:extLst/>
            </a:blip>
            <a:stretch>
              <a:fillRect/>
            </a:stretch>
          </p:blipFill>
          <p:spPr>
            <a:xfrm>
              <a:off x="7308304" y="3429000"/>
              <a:ext cx="489857" cy="489857"/>
            </a:xfrm>
            <a:prstGeom prst="rect">
              <a:avLst/>
            </a:prstGeom>
            <a:ln w="12700">
              <a:miter lim="400000"/>
            </a:ln>
            <a:effectLst>
              <a:outerShdw blurRad="38100" dist="38100" dir="5400000" rotWithShape="0">
                <a:srgbClr val="A6AAA9">
                  <a:alpha val="50000"/>
                </a:srgbClr>
              </a:outerShdw>
            </a:effectLst>
          </p:spPr>
        </p:pic>
      </p:grpSp>
      <p:sp>
        <p:nvSpPr>
          <p:cNvPr id="40" name="ZoneTexte 39"/>
          <p:cNvSpPr txBox="1"/>
          <p:nvPr/>
        </p:nvSpPr>
        <p:spPr>
          <a:xfrm>
            <a:off x="251520" y="4598321"/>
            <a:ext cx="8280920" cy="1927023"/>
          </a:xfrm>
          <a:prstGeom prst="rect">
            <a:avLst/>
          </a:prstGeom>
          <a:noFill/>
        </p:spPr>
        <p:txBody>
          <a:bodyPr wrap="square" rtlCol="0">
            <a:spAutoFit/>
          </a:bodyPr>
          <a:lstStyle/>
          <a:p>
            <a:pPr>
              <a:lnSpc>
                <a:spcPts val="2200"/>
              </a:lnSpc>
            </a:pPr>
            <a:r>
              <a:rPr lang="fr-CH" sz="2200" dirty="0"/>
              <a:t>La lyse rend la cellule perméable au colorant qui s’incorpore dans la cellule en cas de test positif :</a:t>
            </a:r>
          </a:p>
          <a:p>
            <a:pPr marL="457200" indent="-457200">
              <a:lnSpc>
                <a:spcPts val="2000"/>
              </a:lnSpc>
              <a:spcBef>
                <a:spcPts val="600"/>
              </a:spcBef>
              <a:buFont typeface="+mj-lt"/>
              <a:buAutoNum type="arabicPeriod"/>
            </a:pPr>
            <a:r>
              <a:rPr lang="fr-CH" sz="2200" b="1" dirty="0"/>
              <a:t>Si test positif </a:t>
            </a:r>
            <a:r>
              <a:rPr lang="fr-CH" sz="2200" dirty="0"/>
              <a:t>: les anticorps du receveur attaquent les cellules du donneur </a:t>
            </a:r>
            <a:r>
              <a:rPr lang="fr-CH" sz="2200" dirty="0">
                <a:sym typeface="Wingdings" pitchFamily="2" charset="2"/>
              </a:rPr>
              <a:t> transplantation incompatible</a:t>
            </a:r>
          </a:p>
          <a:p>
            <a:pPr marL="457200" indent="-457200">
              <a:lnSpc>
                <a:spcPts val="2000"/>
              </a:lnSpc>
              <a:spcBef>
                <a:spcPts val="1200"/>
              </a:spcBef>
              <a:buFont typeface="+mj-lt"/>
              <a:buAutoNum type="arabicPeriod"/>
            </a:pPr>
            <a:r>
              <a:rPr lang="fr-CH" sz="2200" b="1" dirty="0">
                <a:sym typeface="Wingdings" pitchFamily="2" charset="2"/>
              </a:rPr>
              <a:t>Si test négatif </a:t>
            </a:r>
            <a:r>
              <a:rPr lang="fr-CH" sz="2200" dirty="0">
                <a:sym typeface="Wingdings" pitchFamily="2" charset="2"/>
              </a:rPr>
              <a:t>: les anticorps du receveur n’attaquent </a:t>
            </a:r>
            <a:r>
              <a:rPr lang="fr-CH" sz="2200" i="1" dirty="0">
                <a:sym typeface="Wingdings" pitchFamily="2" charset="2"/>
              </a:rPr>
              <a:t>pas</a:t>
            </a:r>
            <a:r>
              <a:rPr lang="fr-CH" sz="2200" dirty="0">
                <a:sym typeface="Wingdings" pitchFamily="2" charset="2"/>
              </a:rPr>
              <a:t> les cellules du donneur  transplantation possible</a:t>
            </a:r>
            <a:endParaRPr lang="fr-CH" sz="2200" dirty="0"/>
          </a:p>
        </p:txBody>
      </p:sp>
      <p:sp>
        <p:nvSpPr>
          <p:cNvPr id="41" name="Espace réservé du numéro de diapositive 40"/>
          <p:cNvSpPr>
            <a:spLocks noGrp="1"/>
          </p:cNvSpPr>
          <p:nvPr>
            <p:ph type="sldNum" sz="quarter" idx="2"/>
          </p:nvPr>
        </p:nvSpPr>
        <p:spPr/>
        <p:txBody>
          <a:bodyPr/>
          <a:lstStyle/>
          <a:p>
            <a:fld id="{86CB4B4D-7CA3-9044-876B-883B54F8677D}" type="slidenum">
              <a:rPr lang="en-US" smtClean="0"/>
              <a:pPr/>
              <a:t>28</a:t>
            </a:fld>
            <a:endParaRPr lang="en-US"/>
          </a:p>
        </p:txBody>
      </p:sp>
    </p:spTree>
    <p:extLst>
      <p:ext uri="{BB962C8B-B14F-4D97-AF65-F5344CB8AC3E}">
        <p14:creationId xmlns:p14="http://schemas.microsoft.com/office/powerpoint/2010/main" val="198108880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600" dirty="0">
                <a:latin typeface="+mj-lt"/>
              </a:rPr>
              <a:t>Rejet aigu (I)</a:t>
            </a:r>
          </a:p>
        </p:txBody>
      </p:sp>
      <p:sp>
        <p:nvSpPr>
          <p:cNvPr id="312" name="Shape 312"/>
          <p:cNvSpPr/>
          <p:nvPr/>
        </p:nvSpPr>
        <p:spPr>
          <a:xfrm>
            <a:off x="323528" y="1673586"/>
            <a:ext cx="8620298" cy="161101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marL="354013" indent="-354013" algn="just">
              <a:lnSpc>
                <a:spcPts val="2400"/>
              </a:lnSpc>
              <a:spcBef>
                <a:spcPts val="1200"/>
              </a:spcBef>
              <a:buFont typeface="Wingdings" pitchFamily="2" charset="2"/>
              <a:buChar char="Ø"/>
            </a:pPr>
            <a:r>
              <a:rPr lang="fr-CH" sz="2200" dirty="0">
                <a:latin typeface="+mn-lt"/>
              </a:rPr>
              <a:t>Intervient quelques </a:t>
            </a:r>
            <a:r>
              <a:rPr lang="fr-CH" sz="2200" b="1" dirty="0">
                <a:latin typeface="+mn-lt"/>
              </a:rPr>
              <a:t>jours ou semaines </a:t>
            </a:r>
            <a:r>
              <a:rPr lang="fr-CH" sz="2200" dirty="0">
                <a:latin typeface="+mn-lt"/>
              </a:rPr>
              <a:t>après la transplantation</a:t>
            </a:r>
          </a:p>
          <a:p>
            <a:pPr marL="354013" indent="-354013" algn="just">
              <a:lnSpc>
                <a:spcPts val="2400"/>
              </a:lnSpc>
              <a:spcBef>
                <a:spcPts val="1200"/>
              </a:spcBef>
              <a:buFont typeface="Wingdings" pitchFamily="2" charset="2"/>
              <a:buChar char="Ø"/>
            </a:pPr>
            <a:r>
              <a:rPr lang="fr-CH" sz="2200" dirty="0">
                <a:latin typeface="+mn-lt"/>
              </a:rPr>
              <a:t>Est dû à l’action de lymphocytes T CD4</a:t>
            </a:r>
            <a:r>
              <a:rPr lang="fr-CH" sz="2200" baseline="30000" dirty="0">
                <a:latin typeface="+mn-lt"/>
              </a:rPr>
              <a:t>+</a:t>
            </a:r>
            <a:r>
              <a:rPr lang="fr-CH" sz="2200" dirty="0">
                <a:latin typeface="+mn-lt"/>
              </a:rPr>
              <a:t> et </a:t>
            </a:r>
            <a:r>
              <a:rPr lang="fr-CH" sz="2200" dirty="0"/>
              <a:t>CD8</a:t>
            </a:r>
            <a:r>
              <a:rPr lang="fr-CH" sz="2200" baseline="30000" dirty="0"/>
              <a:t>+</a:t>
            </a:r>
            <a:r>
              <a:rPr lang="fr-CH" sz="2200" dirty="0"/>
              <a:t> et d’anticorps :</a:t>
            </a:r>
          </a:p>
          <a:p>
            <a:pPr marL="811213" lvl="1" indent="-354013" algn="just">
              <a:lnSpc>
                <a:spcPts val="2400"/>
              </a:lnSpc>
              <a:spcBef>
                <a:spcPts val="1200"/>
              </a:spcBef>
              <a:buFont typeface="Courier New" pitchFamily="49" charset="0"/>
              <a:buChar char="o"/>
            </a:pPr>
            <a:r>
              <a:rPr lang="fr-CH" sz="2000" dirty="0">
                <a:latin typeface="+mn-lt"/>
              </a:rPr>
              <a:t>Les lymphocytes détruisent les cellules de l’allogreffe directement (CD8</a:t>
            </a:r>
            <a:r>
              <a:rPr lang="fr-CH" sz="2000" baseline="30000" dirty="0">
                <a:latin typeface="+mn-lt"/>
              </a:rPr>
              <a:t>+ </a:t>
            </a:r>
            <a:r>
              <a:rPr lang="fr-CH" sz="2000" dirty="0"/>
              <a:t>) ou via les cytokines (CD4</a:t>
            </a:r>
            <a:r>
              <a:rPr lang="fr-CH" sz="2000" baseline="30000" dirty="0"/>
              <a:t>+</a:t>
            </a:r>
            <a:r>
              <a:rPr lang="fr-CH" sz="2000" dirty="0"/>
              <a:t>)</a:t>
            </a:r>
          </a:p>
        </p:txBody>
      </p:sp>
      <p:sp>
        <p:nvSpPr>
          <p:cNvPr id="8" name="Espace réservé du numéro de diapositive 7"/>
          <p:cNvSpPr>
            <a:spLocks noGrp="1"/>
          </p:cNvSpPr>
          <p:nvPr>
            <p:ph type="sldNum" sz="quarter" idx="2"/>
          </p:nvPr>
        </p:nvSpPr>
        <p:spPr/>
        <p:txBody>
          <a:bodyPr/>
          <a:lstStyle/>
          <a:p>
            <a:fld id="{86CB4B4D-7CA3-9044-876B-883B54F8677D}" type="slidenum">
              <a:rPr lang="en-US" smtClean="0"/>
              <a:pPr/>
              <a:t>29</a:t>
            </a:fld>
            <a:endParaRPr lang="en-US"/>
          </a:p>
        </p:txBody>
      </p:sp>
      <p:grpSp>
        <p:nvGrpSpPr>
          <p:cNvPr id="3" name="Group 2"/>
          <p:cNvGrpSpPr/>
          <p:nvPr/>
        </p:nvGrpSpPr>
        <p:grpSpPr>
          <a:xfrm>
            <a:off x="219038" y="3890684"/>
            <a:ext cx="8581998" cy="2027852"/>
            <a:chOff x="458094" y="3382690"/>
            <a:chExt cx="8581998" cy="2027852"/>
          </a:xfrm>
        </p:grpSpPr>
        <p:grpSp>
          <p:nvGrpSpPr>
            <p:cNvPr id="13" name="Group 12"/>
            <p:cNvGrpSpPr/>
            <p:nvPr/>
          </p:nvGrpSpPr>
          <p:grpSpPr>
            <a:xfrm>
              <a:off x="458094" y="3457051"/>
              <a:ext cx="6181594" cy="1953491"/>
              <a:chOff x="458094" y="3371189"/>
              <a:chExt cx="6181594" cy="1953491"/>
            </a:xfrm>
          </p:grpSpPr>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16046" b="19769"/>
              <a:stretch/>
            </p:blipFill>
            <p:spPr>
              <a:xfrm>
                <a:off x="2290420" y="3371189"/>
                <a:ext cx="4349268" cy="1953491"/>
              </a:xfrm>
              <a:prstGeom prst="rect">
                <a:avLst/>
              </a:prstGeom>
            </p:spPr>
          </p:pic>
          <p:sp>
            <p:nvSpPr>
              <p:cNvPr id="20" name="TextBox 19"/>
              <p:cNvSpPr txBox="1"/>
              <p:nvPr/>
            </p:nvSpPr>
            <p:spPr>
              <a:xfrm>
                <a:off x="458094" y="4339031"/>
                <a:ext cx="1917525" cy="261610"/>
              </a:xfrm>
              <a:prstGeom prst="rect">
                <a:avLst/>
              </a:prstGeom>
              <a:noFill/>
            </p:spPr>
            <p:txBody>
              <a:bodyPr wrap="none" rtlCol="0">
                <a:spAutoFit/>
              </a:bodyPr>
              <a:lstStyle/>
              <a:p>
                <a:pPr algn="r"/>
                <a:r>
                  <a:rPr lang="en-US" sz="1100" dirty="0">
                    <a:latin typeface="Helvetica" panose="020B0604020202020204" pitchFamily="34" charset="0"/>
                    <a:cs typeface="Helvetica" panose="020B0604020202020204" pitchFamily="34" charset="0"/>
                  </a:rPr>
                  <a:t>Cellules </a:t>
                </a:r>
                <a:r>
                  <a:rPr lang="en-US" sz="1100" dirty="0" err="1">
                    <a:latin typeface="Helvetica" panose="020B0604020202020204" pitchFamily="34" charset="0"/>
                    <a:cs typeface="Helvetica" panose="020B0604020202020204" pitchFamily="34" charset="0"/>
                  </a:rPr>
                  <a:t>parenchymateuses</a:t>
                </a:r>
                <a:endParaRPr lang="en-US" sz="1100" dirty="0">
                  <a:latin typeface="Helvetica" panose="020B0604020202020204" pitchFamily="34" charset="0"/>
                  <a:cs typeface="Helvetica" panose="020B0604020202020204" pitchFamily="34" charset="0"/>
                </a:endParaRPr>
              </a:p>
            </p:txBody>
          </p:sp>
          <p:sp>
            <p:nvSpPr>
              <p:cNvPr id="21" name="TextBox 20"/>
              <p:cNvSpPr txBox="1"/>
              <p:nvPr/>
            </p:nvSpPr>
            <p:spPr>
              <a:xfrm>
                <a:off x="1095821" y="3791776"/>
                <a:ext cx="1355632" cy="261610"/>
              </a:xfrm>
              <a:prstGeom prst="rect">
                <a:avLst/>
              </a:prstGeom>
              <a:noFill/>
            </p:spPr>
            <p:txBody>
              <a:bodyPr wrap="none" rtlCol="0">
                <a:spAutoFit/>
              </a:bodyPr>
              <a:lstStyle/>
              <a:p>
                <a:pPr algn="r"/>
                <a:r>
                  <a:rPr lang="en-US" sz="1100" dirty="0">
                    <a:latin typeface="Helvetica" panose="020B0604020202020204" pitchFamily="34" charset="0"/>
                    <a:cs typeface="Helvetica" panose="020B0604020202020204" pitchFamily="34" charset="0"/>
                  </a:rPr>
                  <a:t>LT CD8</a:t>
                </a:r>
                <a:r>
                  <a:rPr lang="en-US" sz="1100" baseline="30000" dirty="0">
                    <a:latin typeface="Helvetica" panose="020B0604020202020204" pitchFamily="34" charset="0"/>
                    <a:cs typeface="Helvetica" panose="020B0604020202020204" pitchFamily="34" charset="0"/>
                  </a:rPr>
                  <a:t>+</a:t>
                </a:r>
                <a:r>
                  <a:rPr lang="en-US" sz="1100" dirty="0">
                    <a:latin typeface="Helvetica" panose="020B0604020202020204" pitchFamily="34" charset="0"/>
                    <a:cs typeface="Helvetica" panose="020B0604020202020204" pitchFamily="34" charset="0"/>
                  </a:rPr>
                  <a:t> </a:t>
                </a:r>
                <a:r>
                  <a:rPr lang="en-US" sz="1100" dirty="0" err="1">
                    <a:latin typeface="Helvetica" panose="020B0604020202020204" pitchFamily="34" charset="0"/>
                    <a:cs typeface="Helvetica" panose="020B0604020202020204" pitchFamily="34" charset="0"/>
                  </a:rPr>
                  <a:t>alloréactif</a:t>
                </a:r>
                <a:endParaRPr lang="en-US" sz="1100" dirty="0">
                  <a:latin typeface="Helvetica" panose="020B0604020202020204" pitchFamily="34" charset="0"/>
                  <a:cs typeface="Helvetica" panose="020B0604020202020204" pitchFamily="34" charset="0"/>
                </a:endParaRPr>
              </a:p>
            </p:txBody>
          </p:sp>
          <p:cxnSp>
            <p:nvCxnSpPr>
              <p:cNvPr id="22" name="Straight Connector 21"/>
              <p:cNvCxnSpPr/>
              <p:nvPr/>
            </p:nvCxnSpPr>
            <p:spPr>
              <a:xfrm>
                <a:off x="2415111" y="3941618"/>
                <a:ext cx="71350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pic>
          <p:nvPicPr>
            <p:cNvPr id="15" name="pasted-image.tiff"/>
            <p:cNvPicPr>
              <a:picLocks noChangeAspect="1"/>
            </p:cNvPicPr>
            <p:nvPr/>
          </p:nvPicPr>
          <p:blipFill rotWithShape="1">
            <a:blip r:embed="rId5" cstate="print">
              <a:extLst/>
            </a:blip>
            <a:srcRect l="71179" t="14301" r="3558" b="51467"/>
            <a:stretch/>
          </p:blipFill>
          <p:spPr>
            <a:xfrm>
              <a:off x="7169727" y="3847371"/>
              <a:ext cx="1652155" cy="1083671"/>
            </a:xfrm>
            <a:prstGeom prst="rect">
              <a:avLst/>
            </a:prstGeom>
            <a:ln w="12700">
              <a:miter lim="400000"/>
            </a:ln>
          </p:spPr>
        </p:pic>
        <p:sp>
          <p:nvSpPr>
            <p:cNvPr id="16" name="Rounded Rectangle 15"/>
            <p:cNvSpPr/>
            <p:nvPr/>
          </p:nvSpPr>
          <p:spPr>
            <a:xfrm>
              <a:off x="7038141" y="3400560"/>
              <a:ext cx="1949996" cy="405245"/>
            </a:xfrm>
            <a:prstGeom prst="roundRect">
              <a:avLst/>
            </a:prstGeom>
            <a:solidFill>
              <a:schemeClr val="bg1"/>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39211" y="3382690"/>
              <a:ext cx="2000881" cy="400110"/>
            </a:xfrm>
            <a:prstGeom prst="rect">
              <a:avLst/>
            </a:prstGeom>
            <a:noFill/>
          </p:spPr>
          <p:txBody>
            <a:bodyPr wrap="square" rtlCol="0">
              <a:spAutoFit/>
            </a:bodyPr>
            <a:lstStyle/>
            <a:p>
              <a:pPr algn="ctr"/>
              <a:r>
                <a:rPr lang="en-US" sz="1000" b="1" dirty="0" err="1">
                  <a:latin typeface="Helvetica" panose="020B0604020202020204" pitchFamily="34" charset="0"/>
                  <a:cs typeface="Helvetica" panose="020B0604020202020204" pitchFamily="34" charset="0"/>
                </a:rPr>
                <a:t>Lésions</a:t>
              </a:r>
              <a:r>
                <a:rPr lang="en-US" sz="1000" b="1" dirty="0">
                  <a:latin typeface="Helvetica" panose="020B0604020202020204" pitchFamily="34" charset="0"/>
                  <a:cs typeface="Helvetica" panose="020B0604020202020204" pitchFamily="34" charset="0"/>
                </a:rPr>
                <a:t> </a:t>
              </a:r>
              <a:r>
                <a:rPr lang="en-US" sz="1000" b="1" dirty="0" err="1">
                  <a:latin typeface="Helvetica" panose="020B0604020202020204" pitchFamily="34" charset="0"/>
                  <a:cs typeface="Helvetica" panose="020B0604020202020204" pitchFamily="34" charset="0"/>
                </a:rPr>
                <a:t>parenchymales</a:t>
              </a:r>
              <a:r>
                <a:rPr lang="en-US" sz="1000" b="1" dirty="0">
                  <a:latin typeface="Helvetica" panose="020B0604020202020204" pitchFamily="34" charset="0"/>
                  <a:cs typeface="Helvetica" panose="020B0604020202020204" pitchFamily="34" charset="0"/>
                </a:rPr>
                <a:t>, inflammation </a:t>
              </a:r>
              <a:r>
                <a:rPr lang="en-US" sz="1000" b="1" dirty="0" err="1">
                  <a:latin typeface="Helvetica" panose="020B0604020202020204" pitchFamily="34" charset="0"/>
                  <a:cs typeface="Helvetica" panose="020B0604020202020204" pitchFamily="34" charset="0"/>
                </a:rPr>
                <a:t>interstitielle</a:t>
              </a:r>
              <a:endParaRPr lang="en-US" sz="1000" b="1"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387447289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icture 168"/>
          <p:cNvPicPr>
            <a:picLocks/>
          </p:cNvPicPr>
          <p:nvPr/>
        </p:nvPicPr>
        <p:blipFill>
          <a:blip r:embed="rId2">
            <a:extLst/>
          </a:blip>
          <a:stretch>
            <a:fillRect/>
          </a:stretch>
        </p:blipFill>
        <p:spPr>
          <a:xfrm>
            <a:off x="187668" y="259057"/>
            <a:ext cx="8768663" cy="1036685"/>
          </a:xfrm>
          <a:prstGeom prst="rect">
            <a:avLst/>
          </a:prstGeom>
          <a:effectLst/>
        </p:spPr>
      </p:pic>
      <p:sp>
        <p:nvSpPr>
          <p:cNvPr id="170" name="Shape 17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r>
              <a:rPr lang="fr-CH" dirty="0">
                <a:latin typeface="+mj-lt"/>
                <a:cs typeface="Helvetica" pitchFamily="34" charset="0"/>
              </a:rPr>
              <a:t>Histoire de la transplantation</a:t>
            </a:r>
            <a:endParaRPr dirty="0">
              <a:latin typeface="+mj-lt"/>
              <a:cs typeface="Helvetica" pitchFamily="34" charset="0"/>
            </a:endParaRPr>
          </a:p>
        </p:txBody>
      </p:sp>
      <p:pic>
        <p:nvPicPr>
          <p:cNvPr id="172" name="Picture 171"/>
          <p:cNvPicPr>
            <a:picLocks/>
          </p:cNvPicPr>
          <p:nvPr/>
        </p:nvPicPr>
        <p:blipFill>
          <a:blip r:embed="rId3">
            <a:extLst/>
          </a:blip>
          <a:stretch>
            <a:fillRect/>
          </a:stretch>
        </p:blipFill>
        <p:spPr>
          <a:xfrm>
            <a:off x="1925774" y="2585473"/>
            <a:ext cx="5292453" cy="4121144"/>
          </a:xfrm>
          <a:prstGeom prst="rect">
            <a:avLst/>
          </a:prstGeom>
        </p:spPr>
      </p:pic>
      <p:sp>
        <p:nvSpPr>
          <p:cNvPr id="7" name="ZoneTexte 6"/>
          <p:cNvSpPr txBox="1"/>
          <p:nvPr/>
        </p:nvSpPr>
        <p:spPr>
          <a:xfrm>
            <a:off x="187668" y="1172170"/>
            <a:ext cx="8768663" cy="1538883"/>
          </a:xfrm>
          <a:prstGeom prst="rect">
            <a:avLst/>
          </a:prstGeom>
          <a:noFill/>
        </p:spPr>
        <p:txBody>
          <a:bodyPr wrap="square" rtlCol="0">
            <a:spAutoFit/>
          </a:bodyPr>
          <a:lstStyle/>
          <a:p>
            <a:r>
              <a:rPr lang="fr-CH" sz="2350" dirty="0">
                <a:cs typeface="Helvetica" pitchFamily="34" charset="0"/>
              </a:rPr>
              <a:t>La première transplantation fut tentée en 1952 à l’hôpital Necker de Paris, mais le rein fut défaillant après 3 semaines. En 1954 à Boston, le donneur et le receveur étaient des jumeaux et le receveur a survécu 8 ans après la transplantation.</a:t>
            </a:r>
            <a:endParaRPr lang="en-US" sz="2350" dirty="0">
              <a:cs typeface="Helvetica" pitchFamily="34" charset="0"/>
            </a:endParaRPr>
          </a:p>
        </p:txBody>
      </p:sp>
      <p:sp>
        <p:nvSpPr>
          <p:cNvPr id="2" name="Slide Number Placeholder 1"/>
          <p:cNvSpPr>
            <a:spLocks noGrp="1"/>
          </p:cNvSpPr>
          <p:nvPr>
            <p:ph type="sldNum" sz="quarter" idx="2"/>
          </p:nvPr>
        </p:nvSpPr>
        <p:spPr/>
        <p:txBody>
          <a:bodyPr/>
          <a:lstStyle/>
          <a:p>
            <a:fld id="{86CB4B4D-7CA3-9044-876B-883B54F8677D}" type="slidenum">
              <a:rPr lang="en-US" smtClean="0"/>
              <a:pPr/>
              <a:t>3</a:t>
            </a:fld>
            <a:endParaRPr lang="en-US"/>
          </a:p>
        </p:txBody>
      </p:sp>
    </p:spTree>
    <p:extLst>
      <p:ext uri="{BB962C8B-B14F-4D97-AF65-F5344CB8AC3E}">
        <p14:creationId xmlns:p14="http://schemas.microsoft.com/office/powerpoint/2010/main" val="427275265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FR" sz="3600">
                <a:latin typeface="+mj-lt"/>
              </a:rPr>
              <a:t>Rejet aigu (II)</a:t>
            </a:r>
          </a:p>
        </p:txBody>
      </p:sp>
      <p:sp>
        <p:nvSpPr>
          <p:cNvPr id="8" name="Espace réservé du numéro de diapositive 7"/>
          <p:cNvSpPr>
            <a:spLocks noGrp="1"/>
          </p:cNvSpPr>
          <p:nvPr>
            <p:ph type="sldNum" sz="quarter" idx="2"/>
          </p:nvPr>
        </p:nvSpPr>
        <p:spPr/>
        <p:txBody>
          <a:bodyPr/>
          <a:lstStyle/>
          <a:p>
            <a:fld id="{86CB4B4D-7CA3-9044-876B-883B54F8677D}" type="slidenum">
              <a:rPr lang="fr-FR" smtClean="0"/>
              <a:pPr/>
              <a:t>30</a:t>
            </a:fld>
            <a:endParaRPr lang="fr-FR"/>
          </a:p>
        </p:txBody>
      </p:sp>
      <p:grpSp>
        <p:nvGrpSpPr>
          <p:cNvPr id="2" name="Group 1"/>
          <p:cNvGrpSpPr/>
          <p:nvPr/>
        </p:nvGrpSpPr>
        <p:grpSpPr>
          <a:xfrm>
            <a:off x="596026" y="2860141"/>
            <a:ext cx="8232812" cy="3737496"/>
            <a:chOff x="67969" y="3974305"/>
            <a:chExt cx="8232812" cy="3737496"/>
          </a:xfrm>
        </p:grpSpPr>
        <p:pic>
          <p:nvPicPr>
            <p:cNvPr id="11" name="pasted-image.tiff"/>
            <p:cNvPicPr>
              <a:picLocks noChangeAspect="1"/>
            </p:cNvPicPr>
            <p:nvPr/>
          </p:nvPicPr>
          <p:blipFill rotWithShape="1">
            <a:blip r:embed="rId4" cstate="print">
              <a:extLst/>
            </a:blip>
            <a:srcRect l="69777" t="60218" r="2465" b="1978"/>
            <a:stretch/>
          </p:blipFill>
          <p:spPr>
            <a:xfrm>
              <a:off x="6109855" y="5437180"/>
              <a:ext cx="2190926" cy="1444336"/>
            </a:xfrm>
            <a:prstGeom prst="rect">
              <a:avLst/>
            </a:prstGeom>
            <a:ln w="12700">
              <a:miter lim="400000"/>
            </a:ln>
          </p:spPr>
        </p:pic>
        <p:grpSp>
          <p:nvGrpSpPr>
            <p:cNvPr id="12" name="Group 11"/>
            <p:cNvGrpSpPr/>
            <p:nvPr/>
          </p:nvGrpSpPr>
          <p:grpSpPr>
            <a:xfrm>
              <a:off x="187668" y="3974305"/>
              <a:ext cx="6213130" cy="3737496"/>
              <a:chOff x="301969" y="3919616"/>
              <a:chExt cx="6213130" cy="3737496"/>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171" y="3919616"/>
                <a:ext cx="5340928" cy="3737496"/>
              </a:xfrm>
              <a:prstGeom prst="rect">
                <a:avLst/>
              </a:prstGeom>
            </p:spPr>
          </p:pic>
          <p:grpSp>
            <p:nvGrpSpPr>
              <p:cNvPr id="24" name="Group 23"/>
              <p:cNvGrpSpPr/>
              <p:nvPr/>
            </p:nvGrpSpPr>
            <p:grpSpPr>
              <a:xfrm>
                <a:off x="301969" y="5471640"/>
                <a:ext cx="1641128" cy="430887"/>
                <a:chOff x="572135" y="5471640"/>
                <a:chExt cx="1641128" cy="430887"/>
              </a:xfrm>
            </p:grpSpPr>
            <p:sp>
              <p:nvSpPr>
                <p:cNvPr id="36" name="TextBox 35"/>
                <p:cNvSpPr txBox="1"/>
                <p:nvPr/>
              </p:nvSpPr>
              <p:spPr>
                <a:xfrm>
                  <a:off x="572135" y="5471640"/>
                  <a:ext cx="1026943" cy="430887"/>
                </a:xfrm>
                <a:prstGeom prst="rect">
                  <a:avLst/>
                </a:prstGeom>
                <a:noFill/>
              </p:spPr>
              <p:txBody>
                <a:bodyPr wrap="square" rtlCol="0">
                  <a:spAutoFit/>
                </a:bodyPr>
                <a:lstStyle/>
                <a:p>
                  <a:pPr algn="ctr"/>
                  <a:r>
                    <a:rPr lang="fr-FR" sz="1100">
                      <a:latin typeface="Helvetica" panose="020B0604020202020204" pitchFamily="34" charset="0"/>
                      <a:cs typeface="Helvetica" panose="020B0604020202020204" pitchFamily="34" charset="0"/>
                    </a:rPr>
                    <a:t>Cellule endothéliale</a:t>
                  </a:r>
                </a:p>
              </p:txBody>
            </p:sp>
            <p:cxnSp>
              <p:nvCxnSpPr>
                <p:cNvPr id="37" name="Straight Connector 36"/>
                <p:cNvCxnSpPr/>
                <p:nvPr/>
              </p:nvCxnSpPr>
              <p:spPr>
                <a:xfrm>
                  <a:off x="1361208" y="5600701"/>
                  <a:ext cx="852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789454" y="5091259"/>
                <a:ext cx="1415772" cy="261610"/>
              </a:xfrm>
              <a:prstGeom prst="rect">
                <a:avLst/>
              </a:prstGeom>
              <a:noFill/>
            </p:spPr>
            <p:txBody>
              <a:bodyPr wrap="none" rtlCol="0">
                <a:spAutoFit/>
              </a:bodyPr>
              <a:lstStyle/>
              <a:p>
                <a:r>
                  <a:rPr lang="fr-FR" sz="1100">
                    <a:latin typeface="Helvetica" panose="020B0604020202020204" pitchFamily="34" charset="0"/>
                    <a:cs typeface="Helvetica" panose="020B0604020202020204" pitchFamily="34" charset="0"/>
                  </a:rPr>
                  <a:t>Anticorps alloréactif</a:t>
                </a:r>
              </a:p>
            </p:txBody>
          </p:sp>
          <p:sp>
            <p:nvSpPr>
              <p:cNvPr id="26" name="TextBox 25"/>
              <p:cNvSpPr txBox="1"/>
              <p:nvPr/>
            </p:nvSpPr>
            <p:spPr>
              <a:xfrm>
                <a:off x="333267" y="5028666"/>
                <a:ext cx="1287901" cy="261610"/>
              </a:xfrm>
              <a:prstGeom prst="rect">
                <a:avLst/>
              </a:prstGeom>
              <a:noFill/>
            </p:spPr>
            <p:txBody>
              <a:bodyPr wrap="none" rtlCol="0">
                <a:spAutoFit/>
              </a:bodyPr>
              <a:lstStyle/>
              <a:p>
                <a:pPr algn="ctr"/>
                <a:r>
                  <a:rPr lang="fr-FR" sz="1100">
                    <a:latin typeface="Helvetica" panose="020B0604020202020204" pitchFamily="34" charset="0"/>
                    <a:cs typeface="Helvetica" panose="020B0604020202020204" pitchFamily="34" charset="0"/>
                  </a:rPr>
                  <a:t>Vaisseau sanguin</a:t>
                </a:r>
              </a:p>
            </p:txBody>
          </p:sp>
          <p:cxnSp>
            <p:nvCxnSpPr>
              <p:cNvPr id="35" name="Straight Connector 34"/>
              <p:cNvCxnSpPr/>
              <p:nvPr/>
            </p:nvCxnSpPr>
            <p:spPr>
              <a:xfrm>
                <a:off x="1091043" y="6085609"/>
                <a:ext cx="1174173"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947553" y="6123545"/>
                <a:ext cx="1503936" cy="430887"/>
                <a:chOff x="3186546" y="6123545"/>
                <a:chExt cx="1503936" cy="430887"/>
              </a:xfrm>
            </p:grpSpPr>
            <p:sp>
              <p:nvSpPr>
                <p:cNvPr id="32" name="TextBox 31"/>
                <p:cNvSpPr txBox="1"/>
                <p:nvPr/>
              </p:nvSpPr>
              <p:spPr>
                <a:xfrm>
                  <a:off x="3667214" y="6123545"/>
                  <a:ext cx="1023268" cy="430887"/>
                </a:xfrm>
                <a:prstGeom prst="rect">
                  <a:avLst/>
                </a:prstGeom>
                <a:noFill/>
              </p:spPr>
              <p:txBody>
                <a:bodyPr wrap="none" rtlCol="0">
                  <a:spAutoFit/>
                </a:bodyPr>
                <a:lstStyle/>
                <a:p>
                  <a:r>
                    <a:rPr lang="fr-FR" sz="1100">
                      <a:latin typeface="Helvetica" panose="020B0604020202020204" pitchFamily="34" charset="0"/>
                      <a:cs typeface="Helvetica" panose="020B0604020202020204" pitchFamily="34" charset="0"/>
                    </a:rPr>
                    <a:t>Alloantigène</a:t>
                  </a:r>
                </a:p>
                <a:p>
                  <a:r>
                    <a:rPr lang="fr-FR" sz="1100">
                      <a:latin typeface="Helvetica" panose="020B0604020202020204" pitchFamily="34" charset="0"/>
                      <a:cs typeface="Helvetica" panose="020B0604020202020204" pitchFamily="34" charset="0"/>
                    </a:rPr>
                    <a:t>(p.ex: MHC I)</a:t>
                  </a:r>
                </a:p>
              </p:txBody>
            </p:sp>
            <p:cxnSp>
              <p:nvCxnSpPr>
                <p:cNvPr id="33" name="Straight Connector 32"/>
                <p:cNvCxnSpPr/>
                <p:nvPr/>
              </p:nvCxnSpPr>
              <p:spPr>
                <a:xfrm>
                  <a:off x="3186546" y="6279572"/>
                  <a:ext cx="502227"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854033" y="5361709"/>
                <a:ext cx="284019" cy="394854"/>
                <a:chOff x="3124199" y="5361709"/>
                <a:chExt cx="284019" cy="394854"/>
              </a:xfrm>
            </p:grpSpPr>
            <p:cxnSp>
              <p:nvCxnSpPr>
                <p:cNvPr id="30" name="Straight Connector 29"/>
                <p:cNvCxnSpPr/>
                <p:nvPr/>
              </p:nvCxnSpPr>
              <p:spPr>
                <a:xfrm>
                  <a:off x="3124199" y="5742708"/>
                  <a:ext cx="28401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8218" y="5361709"/>
                  <a:ext cx="0" cy="3948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6259892" y="5135292"/>
              <a:ext cx="2000881" cy="261610"/>
            </a:xfrm>
            <a:prstGeom prst="rect">
              <a:avLst/>
            </a:prstGeom>
            <a:noFill/>
          </p:spPr>
          <p:txBody>
            <a:bodyPr wrap="square" rtlCol="0">
              <a:spAutoFit/>
            </a:bodyPr>
            <a:lstStyle/>
            <a:p>
              <a:pPr algn="ctr"/>
              <a:r>
                <a:rPr lang="fr-FR" sz="1100" b="1">
                  <a:latin typeface="Helvetica" panose="020B0604020202020204" pitchFamily="34" charset="0"/>
                  <a:cs typeface="Helvetica" panose="020B0604020202020204" pitchFamily="34" charset="0"/>
                </a:rPr>
                <a:t>Endothélite</a:t>
              </a:r>
            </a:p>
          </p:txBody>
        </p:sp>
        <p:sp>
          <p:nvSpPr>
            <p:cNvPr id="17" name="Rounded Rectangle 16"/>
            <p:cNvSpPr/>
            <p:nvPr/>
          </p:nvSpPr>
          <p:spPr>
            <a:xfrm>
              <a:off x="6681386" y="5124900"/>
              <a:ext cx="1184532" cy="281107"/>
            </a:xfrm>
            <a:prstGeom prst="round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extBox 37"/>
            <p:cNvSpPr txBox="1"/>
            <p:nvPr/>
          </p:nvSpPr>
          <p:spPr>
            <a:xfrm>
              <a:off x="67969" y="6023913"/>
              <a:ext cx="853295" cy="430887"/>
            </a:xfrm>
            <a:prstGeom prst="rect">
              <a:avLst/>
            </a:prstGeom>
            <a:noFill/>
          </p:spPr>
          <p:txBody>
            <a:bodyPr wrap="square" rtlCol="0">
              <a:spAutoFit/>
            </a:bodyPr>
            <a:lstStyle/>
            <a:p>
              <a:pPr algn="r"/>
              <a:r>
                <a:rPr lang="fr-FR" sz="1100">
                  <a:latin typeface="Helvetica" panose="020B0604020202020204" pitchFamily="34" charset="0"/>
                  <a:cs typeface="Helvetica" panose="020B0604020202020204" pitchFamily="34" charset="0"/>
                </a:rPr>
                <a:t>LT CD8</a:t>
              </a:r>
              <a:r>
                <a:rPr lang="fr-FR" sz="1100" baseline="30000">
                  <a:latin typeface="Helvetica" panose="020B0604020202020204" pitchFamily="34" charset="0"/>
                  <a:cs typeface="Helvetica" panose="020B0604020202020204" pitchFamily="34" charset="0"/>
                </a:rPr>
                <a:t>+</a:t>
              </a:r>
              <a:r>
                <a:rPr lang="fr-FR" sz="1100">
                  <a:latin typeface="Helvetica" panose="020B0604020202020204" pitchFamily="34" charset="0"/>
                  <a:cs typeface="Helvetica" panose="020B0604020202020204" pitchFamily="34" charset="0"/>
                </a:rPr>
                <a:t> alloréactif</a:t>
              </a:r>
            </a:p>
          </p:txBody>
        </p:sp>
      </p:grpSp>
      <p:sp>
        <p:nvSpPr>
          <p:cNvPr id="34" name="Shape 312"/>
          <p:cNvSpPr/>
          <p:nvPr/>
        </p:nvSpPr>
        <p:spPr>
          <a:xfrm>
            <a:off x="323528" y="1673586"/>
            <a:ext cx="8620298" cy="161101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marL="354013" indent="-354013" algn="just">
              <a:lnSpc>
                <a:spcPts val="2400"/>
              </a:lnSpc>
              <a:spcBef>
                <a:spcPts val="1200"/>
              </a:spcBef>
              <a:buFont typeface="Wingdings" pitchFamily="2" charset="2"/>
              <a:buChar char="Ø"/>
            </a:pPr>
            <a:r>
              <a:rPr lang="fr-FR" sz="2200">
                <a:latin typeface="+mn-lt"/>
              </a:rPr>
              <a:t>Intervient quelques </a:t>
            </a:r>
            <a:r>
              <a:rPr lang="fr-FR" sz="2200" b="1">
                <a:latin typeface="+mn-lt"/>
              </a:rPr>
              <a:t>jours ou semaines </a:t>
            </a:r>
            <a:r>
              <a:rPr lang="fr-FR" sz="2200">
                <a:latin typeface="+mn-lt"/>
              </a:rPr>
              <a:t>après la transplantation</a:t>
            </a:r>
          </a:p>
          <a:p>
            <a:pPr marL="354013" indent="-354013" algn="just">
              <a:lnSpc>
                <a:spcPts val="2400"/>
              </a:lnSpc>
              <a:spcBef>
                <a:spcPts val="1200"/>
              </a:spcBef>
              <a:buFont typeface="Wingdings" pitchFamily="2" charset="2"/>
              <a:buChar char="Ø"/>
            </a:pPr>
            <a:r>
              <a:rPr lang="fr-FR" sz="2200">
                <a:latin typeface="+mn-lt"/>
              </a:rPr>
              <a:t>Est dû à l’action de lymphocytes T CD4</a:t>
            </a:r>
            <a:r>
              <a:rPr lang="fr-FR" sz="2200" baseline="30000">
                <a:latin typeface="+mn-lt"/>
              </a:rPr>
              <a:t>+</a:t>
            </a:r>
            <a:r>
              <a:rPr lang="fr-FR" sz="2200">
                <a:latin typeface="+mn-lt"/>
              </a:rPr>
              <a:t> et </a:t>
            </a:r>
            <a:r>
              <a:rPr lang="fr-FR" sz="2200"/>
              <a:t>CD8</a:t>
            </a:r>
            <a:r>
              <a:rPr lang="fr-FR" sz="2200" baseline="30000"/>
              <a:t>+</a:t>
            </a:r>
            <a:r>
              <a:rPr lang="fr-FR" sz="2200"/>
              <a:t> et d’anticorps :</a:t>
            </a:r>
          </a:p>
          <a:p>
            <a:pPr marL="811213" lvl="1" indent="-354013" algn="just">
              <a:lnSpc>
                <a:spcPts val="2400"/>
              </a:lnSpc>
              <a:spcBef>
                <a:spcPts val="1200"/>
              </a:spcBef>
              <a:buFont typeface="Courier New" pitchFamily="49" charset="0"/>
              <a:buChar char="o"/>
            </a:pPr>
            <a:r>
              <a:rPr lang="fr-FR" sz="2000"/>
              <a:t>Les anticorps attaquent les cellules endothéliales dans les vaisseaux de l’allogreffe via l’activation du Complément (C’)</a:t>
            </a:r>
          </a:p>
        </p:txBody>
      </p:sp>
    </p:spTree>
    <p:extLst>
      <p:ext uri="{BB962C8B-B14F-4D97-AF65-F5344CB8AC3E}">
        <p14:creationId xmlns:p14="http://schemas.microsoft.com/office/powerpoint/2010/main" val="137987818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600" dirty="0">
                <a:latin typeface="+mj-lt"/>
              </a:rPr>
              <a:t>Rejet chronique</a:t>
            </a:r>
          </a:p>
        </p:txBody>
      </p:sp>
      <p:sp>
        <p:nvSpPr>
          <p:cNvPr id="312" name="Shape 312"/>
          <p:cNvSpPr/>
          <p:nvPr/>
        </p:nvSpPr>
        <p:spPr>
          <a:xfrm>
            <a:off x="323528" y="1302219"/>
            <a:ext cx="8620298" cy="283186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marL="354013" indent="-354013" algn="just">
              <a:lnSpc>
                <a:spcPts val="2400"/>
              </a:lnSpc>
              <a:spcBef>
                <a:spcPts val="1200"/>
              </a:spcBef>
              <a:buFont typeface="Wingdings" pitchFamily="2" charset="2"/>
              <a:buChar char="Ø"/>
            </a:pPr>
            <a:r>
              <a:rPr lang="fr-CH" sz="2400" dirty="0">
                <a:latin typeface="+mn-lt"/>
              </a:rPr>
              <a:t>Intervient des mois ou des années après la transplantation</a:t>
            </a:r>
          </a:p>
          <a:p>
            <a:pPr marL="354013" indent="-354013" algn="just">
              <a:lnSpc>
                <a:spcPts val="2400"/>
              </a:lnSpc>
              <a:spcBef>
                <a:spcPts val="1200"/>
              </a:spcBef>
              <a:buFont typeface="Wingdings" pitchFamily="2" charset="2"/>
              <a:buChar char="Ø"/>
            </a:pPr>
            <a:r>
              <a:rPr lang="fr-CH" sz="2400" dirty="0">
                <a:latin typeface="+mn-lt"/>
              </a:rPr>
              <a:t>Est dû à l’action de lymphocytes T </a:t>
            </a:r>
            <a:r>
              <a:rPr lang="fr-CH" sz="2400" dirty="0"/>
              <a:t>et d’anticorps :</a:t>
            </a:r>
          </a:p>
          <a:p>
            <a:pPr marL="811213" lvl="1" indent="-354013" algn="just">
              <a:lnSpc>
                <a:spcPts val="2400"/>
              </a:lnSpc>
              <a:spcBef>
                <a:spcPts val="1200"/>
              </a:spcBef>
              <a:buFont typeface="Courier New" pitchFamily="49" charset="0"/>
              <a:buChar char="o"/>
            </a:pPr>
            <a:r>
              <a:rPr lang="fr-CH" sz="2400" dirty="0"/>
              <a:t>Les cytokines stimulent la prolifération de fibroblastes et des cellules musculaires lisses entraînant un rétrécissement du lumen des vaisseaux </a:t>
            </a:r>
          </a:p>
          <a:p>
            <a:pPr marL="811213" lvl="1" indent="-354013" algn="just">
              <a:lnSpc>
                <a:spcPts val="2400"/>
              </a:lnSpc>
              <a:spcBef>
                <a:spcPts val="1200"/>
              </a:spcBef>
              <a:buFont typeface="Courier New" pitchFamily="49" charset="0"/>
              <a:buChar char="o"/>
            </a:pPr>
            <a:r>
              <a:rPr lang="fr-CH" sz="2400" dirty="0"/>
              <a:t>Provoque une baisse de fonction </a:t>
            </a:r>
            <a:r>
              <a:rPr lang="fr-CH" sz="2400" i="1" dirty="0"/>
              <a:t>progressive </a:t>
            </a:r>
            <a:r>
              <a:rPr lang="fr-CH" sz="2400" dirty="0"/>
              <a:t> du greffon</a:t>
            </a:r>
          </a:p>
          <a:p>
            <a:pPr marL="811213" lvl="1" indent="-354013" algn="just">
              <a:lnSpc>
                <a:spcPts val="2400"/>
              </a:lnSpc>
              <a:spcBef>
                <a:spcPts val="1200"/>
              </a:spcBef>
              <a:buFont typeface="Wingdings" pitchFamily="2" charset="2"/>
              <a:buChar char="Ø"/>
            </a:pPr>
            <a:endParaRPr lang="fr-CH" sz="2400" baseline="30000" dirty="0"/>
          </a:p>
        </p:txBody>
      </p:sp>
      <p:pic>
        <p:nvPicPr>
          <p:cNvPr id="8" name="attention.png"/>
          <p:cNvPicPr>
            <a:picLocks noChangeAspect="1"/>
          </p:cNvPicPr>
          <p:nvPr/>
        </p:nvPicPr>
        <p:blipFill>
          <a:blip r:embed="rId4" cstate="print">
            <a:extLst/>
          </a:blip>
          <a:stretch>
            <a:fillRect/>
          </a:stretch>
        </p:blipFill>
        <p:spPr>
          <a:xfrm>
            <a:off x="339474" y="5817775"/>
            <a:ext cx="701255" cy="617105"/>
          </a:xfrm>
          <a:prstGeom prst="rect">
            <a:avLst/>
          </a:prstGeom>
          <a:ln w="12700">
            <a:miter lim="400000"/>
          </a:ln>
        </p:spPr>
      </p:pic>
      <p:sp>
        <p:nvSpPr>
          <p:cNvPr id="9" name="Shape 312"/>
          <p:cNvSpPr/>
          <p:nvPr/>
        </p:nvSpPr>
        <p:spPr>
          <a:xfrm>
            <a:off x="1115616" y="5852298"/>
            <a:ext cx="7416824" cy="697944"/>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l">
              <a:defRPr sz="2800">
                <a:latin typeface="Helvetica"/>
                <a:ea typeface="Helvetica"/>
                <a:cs typeface="Helvetica"/>
                <a:sym typeface="Helvetica"/>
              </a:defRPr>
            </a:lvl1pPr>
          </a:lstStyle>
          <a:p>
            <a:pPr marL="0" lvl="1">
              <a:lnSpc>
                <a:spcPts val="2400"/>
              </a:lnSpc>
              <a:spcBef>
                <a:spcPts val="1200"/>
              </a:spcBef>
            </a:pPr>
            <a:r>
              <a:rPr lang="fr-CH" sz="2400" dirty="0">
                <a:latin typeface="+mn-lt"/>
              </a:rPr>
              <a:t>Le rejet chronique est en train de devenir la cause la plus fréquente de perte de greffon</a:t>
            </a:r>
          </a:p>
        </p:txBody>
      </p:sp>
      <p:sp>
        <p:nvSpPr>
          <p:cNvPr id="10" name="Espace réservé du numéro de diapositive 9"/>
          <p:cNvSpPr>
            <a:spLocks noGrp="1"/>
          </p:cNvSpPr>
          <p:nvPr>
            <p:ph type="sldNum" sz="quarter" idx="2"/>
          </p:nvPr>
        </p:nvSpPr>
        <p:spPr/>
        <p:txBody>
          <a:bodyPr/>
          <a:lstStyle/>
          <a:p>
            <a:fld id="{86CB4B4D-7CA3-9044-876B-883B54F8677D}" type="slidenum">
              <a:rPr lang="en-US" smtClean="0"/>
              <a:pPr/>
              <a:t>31</a:t>
            </a:fld>
            <a:endParaRPr lang="en-US"/>
          </a:p>
        </p:txBody>
      </p:sp>
      <p:sp>
        <p:nvSpPr>
          <p:cNvPr id="11" name="Rectangle 10"/>
          <p:cNvSpPr/>
          <p:nvPr/>
        </p:nvSpPr>
        <p:spPr>
          <a:xfrm>
            <a:off x="0" y="6581001"/>
            <a:ext cx="4176464" cy="276999"/>
          </a:xfrm>
          <a:prstGeom prst="rect">
            <a:avLst/>
          </a:prstGeom>
        </p:spPr>
        <p:txBody>
          <a:bodyPr wrap="square">
            <a:spAutoFit/>
          </a:bodyPr>
          <a:lstStyle/>
          <a:p>
            <a:r>
              <a:rPr lang="en-US" sz="1200" dirty="0" err="1">
                <a:solidFill>
                  <a:schemeClr val="tx1">
                    <a:lumMod val="50000"/>
                    <a:lumOff val="50000"/>
                  </a:schemeClr>
                </a:solidFill>
                <a:cs typeface="Helvetica"/>
              </a:rPr>
              <a:t>Abbas</a:t>
            </a:r>
            <a:r>
              <a:rPr lang="en-US" sz="1200" dirty="0">
                <a:solidFill>
                  <a:schemeClr val="tx1">
                    <a:lumMod val="50000"/>
                    <a:lumOff val="50000"/>
                  </a:schemeClr>
                </a:solidFill>
                <a:cs typeface="Helvetica"/>
              </a:rPr>
              <a:t>, Basic Immunology, 4</a:t>
            </a:r>
            <a:r>
              <a:rPr lang="en-US" sz="1200" baseline="30000" dirty="0">
                <a:solidFill>
                  <a:schemeClr val="tx1">
                    <a:lumMod val="50000"/>
                    <a:lumOff val="50000"/>
                  </a:schemeClr>
                </a:solidFill>
                <a:cs typeface="Helvetica"/>
              </a:rPr>
              <a:t>th</a:t>
            </a:r>
            <a:r>
              <a:rPr lang="en-US" sz="1200" dirty="0">
                <a:solidFill>
                  <a:schemeClr val="tx1">
                    <a:lumMod val="50000"/>
                    <a:lumOff val="50000"/>
                  </a:schemeClr>
                </a:solidFill>
                <a:cs typeface="Helvetica"/>
              </a:rPr>
              <a:t> edition, p. 207-223 and p.171-187</a:t>
            </a:r>
          </a:p>
        </p:txBody>
      </p:sp>
      <p:grpSp>
        <p:nvGrpSpPr>
          <p:cNvPr id="13" name="Group 12"/>
          <p:cNvGrpSpPr/>
          <p:nvPr/>
        </p:nvGrpSpPr>
        <p:grpSpPr>
          <a:xfrm>
            <a:off x="58998" y="3786815"/>
            <a:ext cx="8293119" cy="2008399"/>
            <a:chOff x="1003498" y="3363700"/>
            <a:chExt cx="8293119" cy="2008399"/>
          </a:xfrm>
        </p:grpSpPr>
        <p:grpSp>
          <p:nvGrpSpPr>
            <p:cNvPr id="14" name="Group 13"/>
            <p:cNvGrpSpPr/>
            <p:nvPr/>
          </p:nvGrpSpPr>
          <p:grpSpPr>
            <a:xfrm>
              <a:off x="1003498" y="3418608"/>
              <a:ext cx="6099361" cy="1953491"/>
              <a:chOff x="1003498" y="3356262"/>
              <a:chExt cx="6099361" cy="1953491"/>
            </a:xfrm>
          </p:grpSpPr>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16046" b="19769"/>
              <a:stretch/>
            </p:blipFill>
            <p:spPr>
              <a:xfrm>
                <a:off x="2753591" y="3356262"/>
                <a:ext cx="4349268" cy="1953491"/>
              </a:xfrm>
              <a:prstGeom prst="rect">
                <a:avLst/>
              </a:prstGeom>
            </p:spPr>
          </p:pic>
          <p:sp>
            <p:nvSpPr>
              <p:cNvPr id="19" name="TextBox 18"/>
              <p:cNvSpPr txBox="1"/>
              <p:nvPr/>
            </p:nvSpPr>
            <p:spPr>
              <a:xfrm>
                <a:off x="1003498" y="4339031"/>
                <a:ext cx="1917525" cy="261610"/>
              </a:xfrm>
              <a:prstGeom prst="rect">
                <a:avLst/>
              </a:prstGeom>
              <a:noFill/>
            </p:spPr>
            <p:txBody>
              <a:bodyPr wrap="none" rtlCol="0">
                <a:spAutoFit/>
              </a:bodyPr>
              <a:lstStyle/>
              <a:p>
                <a:pPr algn="r"/>
                <a:r>
                  <a:rPr lang="en-US" sz="1100" dirty="0">
                    <a:latin typeface="Helvetica" panose="020B0604020202020204" pitchFamily="34" charset="0"/>
                    <a:cs typeface="Helvetica" panose="020B0604020202020204" pitchFamily="34" charset="0"/>
                  </a:rPr>
                  <a:t>Cellules </a:t>
                </a:r>
                <a:r>
                  <a:rPr lang="en-US" sz="1100" dirty="0" err="1">
                    <a:latin typeface="Helvetica" panose="020B0604020202020204" pitchFamily="34" charset="0"/>
                    <a:cs typeface="Helvetica" panose="020B0604020202020204" pitchFamily="34" charset="0"/>
                  </a:rPr>
                  <a:t>parenchymateuses</a:t>
                </a:r>
                <a:endParaRPr lang="en-US" sz="1100" dirty="0">
                  <a:latin typeface="Helvetica" panose="020B0604020202020204" pitchFamily="34" charset="0"/>
                  <a:cs typeface="Helvetica" panose="020B0604020202020204" pitchFamily="34" charset="0"/>
                </a:endParaRPr>
              </a:p>
            </p:txBody>
          </p:sp>
          <p:sp>
            <p:nvSpPr>
              <p:cNvPr id="20" name="TextBox 19"/>
              <p:cNvSpPr txBox="1"/>
              <p:nvPr/>
            </p:nvSpPr>
            <p:spPr>
              <a:xfrm>
                <a:off x="1558992" y="3791776"/>
                <a:ext cx="1355632" cy="261610"/>
              </a:xfrm>
              <a:prstGeom prst="rect">
                <a:avLst/>
              </a:prstGeom>
              <a:noFill/>
            </p:spPr>
            <p:txBody>
              <a:bodyPr wrap="none" rtlCol="0">
                <a:spAutoFit/>
              </a:bodyPr>
              <a:lstStyle/>
              <a:p>
                <a:pPr algn="r"/>
                <a:r>
                  <a:rPr lang="en-US" sz="1100" dirty="0">
                    <a:latin typeface="Helvetica" panose="020B0604020202020204" pitchFamily="34" charset="0"/>
                    <a:cs typeface="Helvetica" panose="020B0604020202020204" pitchFamily="34" charset="0"/>
                  </a:rPr>
                  <a:t>LT CD8</a:t>
                </a:r>
                <a:r>
                  <a:rPr lang="en-US" sz="1100" baseline="30000" dirty="0">
                    <a:latin typeface="Helvetica" panose="020B0604020202020204" pitchFamily="34" charset="0"/>
                    <a:cs typeface="Helvetica" panose="020B0604020202020204" pitchFamily="34" charset="0"/>
                  </a:rPr>
                  <a:t>+</a:t>
                </a:r>
                <a:r>
                  <a:rPr lang="en-US" sz="1100" dirty="0">
                    <a:latin typeface="Helvetica" panose="020B0604020202020204" pitchFamily="34" charset="0"/>
                    <a:cs typeface="Helvetica" panose="020B0604020202020204" pitchFamily="34" charset="0"/>
                  </a:rPr>
                  <a:t> </a:t>
                </a:r>
                <a:r>
                  <a:rPr lang="en-US" sz="1100" dirty="0" err="1">
                    <a:latin typeface="Helvetica" panose="020B0604020202020204" pitchFamily="34" charset="0"/>
                    <a:cs typeface="Helvetica" panose="020B0604020202020204" pitchFamily="34" charset="0"/>
                  </a:rPr>
                  <a:t>alloréactif</a:t>
                </a:r>
                <a:endParaRPr lang="en-US" sz="1100" dirty="0">
                  <a:latin typeface="Helvetica" panose="020B0604020202020204" pitchFamily="34" charset="0"/>
                  <a:cs typeface="Helvetica" panose="020B0604020202020204" pitchFamily="34" charset="0"/>
                </a:endParaRPr>
              </a:p>
            </p:txBody>
          </p:sp>
          <p:cxnSp>
            <p:nvCxnSpPr>
              <p:cNvPr id="21" name="Straight Connector 20"/>
              <p:cNvCxnSpPr/>
              <p:nvPr/>
            </p:nvCxnSpPr>
            <p:spPr>
              <a:xfrm>
                <a:off x="2878282" y="3941618"/>
                <a:ext cx="71350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pic>
          <p:nvPicPr>
            <p:cNvPr id="15" name="pasted-image.tiff"/>
            <p:cNvPicPr>
              <a:picLocks noChangeAspect="1"/>
            </p:cNvPicPr>
            <p:nvPr/>
          </p:nvPicPr>
          <p:blipFill rotWithShape="1">
            <a:blip r:embed="rId6" cstate="print">
              <a:extLst/>
            </a:blip>
            <a:srcRect l="71179" t="14301" r="3558" b="51467"/>
            <a:stretch/>
          </p:blipFill>
          <p:spPr>
            <a:xfrm>
              <a:off x="7169727" y="3823855"/>
              <a:ext cx="1652155" cy="1083671"/>
            </a:xfrm>
            <a:prstGeom prst="rect">
              <a:avLst/>
            </a:prstGeom>
            <a:ln w="12700">
              <a:miter lim="400000"/>
            </a:ln>
          </p:spPr>
        </p:pic>
        <p:sp>
          <p:nvSpPr>
            <p:cNvPr id="16" name="Rounded Rectangle 15"/>
            <p:cNvSpPr/>
            <p:nvPr/>
          </p:nvSpPr>
          <p:spPr>
            <a:xfrm>
              <a:off x="7038141" y="3377044"/>
              <a:ext cx="2258476" cy="405245"/>
            </a:xfrm>
            <a:prstGeom prst="roundRect">
              <a:avLst/>
            </a:prstGeom>
            <a:solidFill>
              <a:schemeClr val="bg1"/>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39210" y="3363700"/>
              <a:ext cx="2257407" cy="430887"/>
            </a:xfrm>
            <a:prstGeom prst="rect">
              <a:avLst/>
            </a:prstGeom>
            <a:noFill/>
          </p:spPr>
          <p:txBody>
            <a:bodyPr wrap="square" rtlCol="0">
              <a:spAutoFit/>
            </a:bodyPr>
            <a:lstStyle/>
            <a:p>
              <a:pPr algn="ctr"/>
              <a:r>
                <a:rPr lang="en-US" sz="1100" b="1" dirty="0" err="1">
                  <a:latin typeface="Helvetica" panose="020B0604020202020204" pitchFamily="34" charset="0"/>
                  <a:cs typeface="Helvetica" panose="020B0604020202020204" pitchFamily="34" charset="0"/>
                </a:rPr>
                <a:t>Lésions</a:t>
              </a:r>
              <a:r>
                <a:rPr lang="en-US" sz="1100" b="1" dirty="0">
                  <a:latin typeface="Helvetica" panose="020B0604020202020204" pitchFamily="34" charset="0"/>
                  <a:cs typeface="Helvetica" panose="020B0604020202020204" pitchFamily="34" charset="0"/>
                </a:rPr>
                <a:t> </a:t>
              </a:r>
              <a:r>
                <a:rPr lang="en-US" sz="1100" b="1" dirty="0" err="1">
                  <a:latin typeface="Helvetica" panose="020B0604020202020204" pitchFamily="34" charset="0"/>
                  <a:cs typeface="Helvetica" panose="020B0604020202020204" pitchFamily="34" charset="0"/>
                </a:rPr>
                <a:t>parenchymales</a:t>
              </a:r>
              <a:r>
                <a:rPr lang="en-US" sz="1100" b="1" dirty="0">
                  <a:latin typeface="Helvetica" panose="020B0604020202020204" pitchFamily="34" charset="0"/>
                  <a:cs typeface="Helvetica" panose="020B0604020202020204" pitchFamily="34" charset="0"/>
                </a:rPr>
                <a:t>, inflammation </a:t>
              </a:r>
              <a:r>
                <a:rPr lang="en-US" sz="1100" b="1" dirty="0" err="1">
                  <a:latin typeface="Helvetica" panose="020B0604020202020204" pitchFamily="34" charset="0"/>
                  <a:cs typeface="Helvetica" panose="020B0604020202020204" pitchFamily="34" charset="0"/>
                </a:rPr>
                <a:t>interstitielle</a:t>
              </a:r>
              <a:endParaRPr lang="en-US" sz="1100" b="1"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28036510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600" dirty="0">
                <a:latin typeface="+mj-lt"/>
              </a:rPr>
              <a:t>Réactions de transfusion (I)</a:t>
            </a:r>
          </a:p>
        </p:txBody>
      </p:sp>
      <p:sp>
        <p:nvSpPr>
          <p:cNvPr id="312" name="Shape 312"/>
          <p:cNvSpPr/>
          <p:nvPr/>
        </p:nvSpPr>
        <p:spPr>
          <a:xfrm>
            <a:off x="323528" y="1340768"/>
            <a:ext cx="8620298" cy="191879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marL="354013" indent="-354013" algn="just">
              <a:lnSpc>
                <a:spcPts val="2400"/>
              </a:lnSpc>
              <a:spcBef>
                <a:spcPts val="1200"/>
              </a:spcBef>
              <a:buFont typeface="Wingdings" pitchFamily="2" charset="2"/>
              <a:buChar char="Ø"/>
            </a:pPr>
            <a:r>
              <a:rPr lang="fr-CH" sz="2200" dirty="0">
                <a:latin typeface="+mn-lt"/>
              </a:rPr>
              <a:t>Transfusion = allogreffe « d’érythrocytes ».</a:t>
            </a:r>
          </a:p>
          <a:p>
            <a:pPr marL="354013" indent="-354013" algn="just">
              <a:lnSpc>
                <a:spcPts val="2400"/>
              </a:lnSpc>
              <a:spcBef>
                <a:spcPts val="1200"/>
              </a:spcBef>
              <a:buFont typeface="Wingdings" pitchFamily="2" charset="2"/>
              <a:buChar char="Ø"/>
            </a:pPr>
            <a:r>
              <a:rPr lang="fr-CH" sz="2200" dirty="0">
                <a:latin typeface="+mj-lt"/>
              </a:rPr>
              <a:t>Les principales difficultés liées à la transfusion sont la présence d’antigènes des groupes.</a:t>
            </a:r>
          </a:p>
          <a:p>
            <a:pPr marL="354013" indent="-354013" algn="just">
              <a:lnSpc>
                <a:spcPts val="2400"/>
              </a:lnSpc>
              <a:spcBef>
                <a:spcPts val="1200"/>
              </a:spcBef>
              <a:buFont typeface="Wingdings" pitchFamily="2" charset="2"/>
              <a:buChar char="Ø"/>
            </a:pPr>
            <a:r>
              <a:rPr lang="fr-CH" sz="2200" dirty="0">
                <a:latin typeface="+mn-lt"/>
              </a:rPr>
              <a:t>Les antigènes ABO sont des </a:t>
            </a:r>
            <a:r>
              <a:rPr lang="fr-CH" sz="2200" dirty="0" err="1">
                <a:latin typeface="+mn-lt"/>
              </a:rPr>
              <a:t>carbohydrates</a:t>
            </a:r>
            <a:r>
              <a:rPr lang="fr-CH" sz="2200" dirty="0">
                <a:latin typeface="+mn-lt"/>
              </a:rPr>
              <a:t> présents à la surface des érythrocytes dont la terminaison est distincte pour chaque groupe.</a:t>
            </a:r>
            <a:endParaRPr lang="fr-CH" sz="2200" dirty="0"/>
          </a:p>
        </p:txBody>
      </p:sp>
      <p:sp>
        <p:nvSpPr>
          <p:cNvPr id="8" name="Espace réservé du numéro de diapositive 7"/>
          <p:cNvSpPr>
            <a:spLocks noGrp="1"/>
          </p:cNvSpPr>
          <p:nvPr>
            <p:ph type="sldNum" sz="quarter" idx="2"/>
          </p:nvPr>
        </p:nvSpPr>
        <p:spPr/>
        <p:txBody>
          <a:bodyPr/>
          <a:lstStyle/>
          <a:p>
            <a:fld id="{86CB4B4D-7CA3-9044-876B-883B54F8677D}" type="slidenum">
              <a:rPr lang="en-US" smtClean="0"/>
              <a:pPr/>
              <a:t>32</a:t>
            </a:fld>
            <a:endParaRPr lang="en-US"/>
          </a:p>
        </p:txBody>
      </p:sp>
      <p:grpSp>
        <p:nvGrpSpPr>
          <p:cNvPr id="3" name="Group 2"/>
          <p:cNvGrpSpPr/>
          <p:nvPr/>
        </p:nvGrpSpPr>
        <p:grpSpPr>
          <a:xfrm>
            <a:off x="1475656" y="3601336"/>
            <a:ext cx="5829186" cy="3120139"/>
            <a:chOff x="1475656" y="3601336"/>
            <a:chExt cx="5829186" cy="3120139"/>
          </a:xfrm>
        </p:grpSpPr>
        <p:grpSp>
          <p:nvGrpSpPr>
            <p:cNvPr id="10" name="Group 381"/>
            <p:cNvGrpSpPr/>
            <p:nvPr/>
          </p:nvGrpSpPr>
          <p:grpSpPr>
            <a:xfrm>
              <a:off x="1475656" y="3601336"/>
              <a:ext cx="5829186" cy="3120139"/>
              <a:chOff x="0" y="0"/>
              <a:chExt cx="8290397" cy="4437530"/>
            </a:xfrm>
          </p:grpSpPr>
          <p:pic>
            <p:nvPicPr>
              <p:cNvPr id="11" name="pasted-image.tiff"/>
              <p:cNvPicPr>
                <a:picLocks noChangeAspect="1"/>
              </p:cNvPicPr>
              <p:nvPr/>
            </p:nvPicPr>
            <p:blipFill>
              <a:blip r:embed="rId4" cstate="print">
                <a:extLst/>
              </a:blip>
              <a:stretch>
                <a:fillRect/>
              </a:stretch>
            </p:blipFill>
            <p:spPr>
              <a:xfrm>
                <a:off x="802802" y="0"/>
                <a:ext cx="7487596" cy="3289311"/>
              </a:xfrm>
              <a:prstGeom prst="rect">
                <a:avLst/>
              </a:prstGeom>
              <a:ln w="12700" cap="flat">
                <a:noFill/>
                <a:miter lim="400000"/>
              </a:ln>
              <a:effectLst/>
            </p:spPr>
          </p:pic>
          <p:sp>
            <p:nvSpPr>
              <p:cNvPr id="12" name="Shape 380"/>
              <p:cNvSpPr/>
              <p:nvPr/>
            </p:nvSpPr>
            <p:spPr>
              <a:xfrm>
                <a:off x="0" y="3167530"/>
                <a:ext cx="1270000" cy="127000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grpSp>
        <p:sp>
          <p:nvSpPr>
            <p:cNvPr id="2" name="Rectangle 1"/>
            <p:cNvSpPr/>
            <p:nvPr/>
          </p:nvSpPr>
          <p:spPr>
            <a:xfrm>
              <a:off x="1774174" y="3601336"/>
              <a:ext cx="594451" cy="3575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7938956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600" dirty="0">
                <a:latin typeface="+mj-lt"/>
              </a:rPr>
              <a:t>Réactions de transfusion (II)</a:t>
            </a:r>
          </a:p>
        </p:txBody>
      </p:sp>
      <p:sp>
        <p:nvSpPr>
          <p:cNvPr id="312" name="Shape 312"/>
          <p:cNvSpPr/>
          <p:nvPr/>
        </p:nvSpPr>
        <p:spPr>
          <a:xfrm>
            <a:off x="323528" y="1340769"/>
            <a:ext cx="8620298" cy="191879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marL="354013" indent="-354013" algn="just">
              <a:lnSpc>
                <a:spcPts val="2400"/>
              </a:lnSpc>
              <a:spcBef>
                <a:spcPts val="1200"/>
              </a:spcBef>
              <a:buFont typeface="Wingdings" pitchFamily="2" charset="2"/>
              <a:buChar char="Ø"/>
            </a:pPr>
            <a:r>
              <a:rPr lang="fr-CH" sz="2200" dirty="0">
                <a:latin typeface="+mn-lt"/>
              </a:rPr>
              <a:t>Les incompatibilités de transfusion ABO sont dues à des anticorps, appelés </a:t>
            </a:r>
            <a:r>
              <a:rPr lang="fr-CH" sz="2200" b="1" dirty="0" err="1">
                <a:latin typeface="+mn-lt"/>
              </a:rPr>
              <a:t>isohémaglutinines</a:t>
            </a:r>
            <a:r>
              <a:rPr lang="fr-CH" sz="2200" dirty="0">
                <a:latin typeface="+mn-lt"/>
              </a:rPr>
              <a:t>, dirigés contre les antigènes ABO.</a:t>
            </a:r>
          </a:p>
          <a:p>
            <a:pPr marL="354013" indent="-354013" algn="just">
              <a:lnSpc>
                <a:spcPts val="2400"/>
              </a:lnSpc>
              <a:spcBef>
                <a:spcPts val="1200"/>
              </a:spcBef>
              <a:buFont typeface="Wingdings" pitchFamily="2" charset="2"/>
              <a:buChar char="Ø"/>
            </a:pPr>
            <a:r>
              <a:rPr lang="fr-CH" sz="2200" dirty="0">
                <a:latin typeface="+mn-lt"/>
              </a:rPr>
              <a:t>Les </a:t>
            </a:r>
            <a:r>
              <a:rPr lang="fr-CH" sz="2200" dirty="0" err="1">
                <a:latin typeface="+mn-lt"/>
              </a:rPr>
              <a:t>isohémaglutinines</a:t>
            </a:r>
            <a:r>
              <a:rPr lang="fr-CH" sz="2200" dirty="0">
                <a:latin typeface="+mn-lt"/>
              </a:rPr>
              <a:t> sont usuellement des anticorps de la classe </a:t>
            </a:r>
            <a:r>
              <a:rPr lang="fr-CH" sz="2200" dirty="0" err="1">
                <a:latin typeface="+mn-lt"/>
              </a:rPr>
              <a:t>IgM</a:t>
            </a:r>
            <a:r>
              <a:rPr lang="fr-CH" sz="2200" dirty="0">
                <a:latin typeface="+mn-lt"/>
              </a:rPr>
              <a:t>.</a:t>
            </a:r>
          </a:p>
          <a:p>
            <a:pPr marL="354013" indent="-354013" algn="just">
              <a:lnSpc>
                <a:spcPts val="2400"/>
              </a:lnSpc>
              <a:spcBef>
                <a:spcPts val="1200"/>
              </a:spcBef>
              <a:buFont typeface="Wingdings" pitchFamily="2" charset="2"/>
              <a:buChar char="Ø"/>
            </a:pPr>
            <a:r>
              <a:rPr lang="fr-CH" sz="2200" dirty="0">
                <a:latin typeface="+mj-lt"/>
              </a:rPr>
              <a:t>Les </a:t>
            </a:r>
            <a:r>
              <a:rPr lang="fr-CH" sz="2200" dirty="0" err="1">
                <a:latin typeface="+mj-lt"/>
              </a:rPr>
              <a:t>isohémaglutinines</a:t>
            </a:r>
            <a:r>
              <a:rPr lang="fr-CH" sz="2200" dirty="0">
                <a:latin typeface="+mj-lt"/>
              </a:rPr>
              <a:t> existent </a:t>
            </a:r>
            <a:r>
              <a:rPr lang="fr-CH" sz="2200" dirty="0" err="1">
                <a:latin typeface="+mj-lt"/>
              </a:rPr>
              <a:t>dûs</a:t>
            </a:r>
            <a:r>
              <a:rPr lang="fr-CH" sz="2200" dirty="0">
                <a:latin typeface="+mj-lt"/>
              </a:rPr>
              <a:t> à la présence de déterminants antigéniques microbiens similaires dans le système digestif.</a:t>
            </a:r>
          </a:p>
        </p:txBody>
      </p:sp>
      <p:graphicFrame>
        <p:nvGraphicFramePr>
          <p:cNvPr id="9" name="Table 388"/>
          <p:cNvGraphicFramePr/>
          <p:nvPr>
            <p:extLst>
              <p:ext uri="{D42A27DB-BD31-4B8C-83A1-F6EECF244321}">
                <p14:modId xmlns:p14="http://schemas.microsoft.com/office/powerpoint/2010/main" val="1935432175"/>
              </p:ext>
            </p:extLst>
          </p:nvPr>
        </p:nvGraphicFramePr>
        <p:xfrm>
          <a:off x="5804224" y="3272723"/>
          <a:ext cx="3201942" cy="2817885"/>
        </p:xfrm>
        <a:graphic>
          <a:graphicData uri="http://schemas.openxmlformats.org/drawingml/2006/table">
            <a:tbl>
              <a:tblPr firstRow="1" bandRow="1"/>
              <a:tblGrid>
                <a:gridCol w="1067314">
                  <a:extLst>
                    <a:ext uri="{9D8B030D-6E8A-4147-A177-3AD203B41FA5}">
                      <a16:colId xmlns:a16="http://schemas.microsoft.com/office/drawing/2014/main" val="20000"/>
                    </a:ext>
                  </a:extLst>
                </a:gridCol>
                <a:gridCol w="1067314">
                  <a:extLst>
                    <a:ext uri="{9D8B030D-6E8A-4147-A177-3AD203B41FA5}">
                      <a16:colId xmlns:a16="http://schemas.microsoft.com/office/drawing/2014/main" val="20001"/>
                    </a:ext>
                  </a:extLst>
                </a:gridCol>
                <a:gridCol w="1067314">
                  <a:extLst>
                    <a:ext uri="{9D8B030D-6E8A-4147-A177-3AD203B41FA5}">
                      <a16:colId xmlns:a16="http://schemas.microsoft.com/office/drawing/2014/main" val="20002"/>
                    </a:ext>
                  </a:extLst>
                </a:gridCol>
              </a:tblGrid>
              <a:tr h="563577">
                <a:tc>
                  <a:txBody>
                    <a:bodyPr/>
                    <a:lstStyle/>
                    <a:p>
                      <a:pPr algn="ctr" defTabSz="914400">
                        <a:defRPr b="0">
                          <a:solidFill>
                            <a:srgbClr val="000000"/>
                          </a:solidFill>
                        </a:defRPr>
                      </a:pPr>
                      <a:r>
                        <a:rPr lang="fr-CH" sz="1400" b="1" dirty="0">
                          <a:solidFill>
                            <a:srgbClr val="FFFFFF"/>
                          </a:solidFill>
                          <a:sym typeface="Helvetica"/>
                        </a:rPr>
                        <a:t>Groupe sanguin</a:t>
                      </a:r>
                      <a:endParaRPr sz="1400" b="1" dirty="0">
                        <a:solidFill>
                          <a:srgbClr val="FFFFFF"/>
                        </a:solidFill>
                        <a:sym typeface="Helvetica"/>
                      </a:endParaRPr>
                    </a:p>
                  </a:txBody>
                  <a:tcPr marL="35719" marR="35719" marT="35719" marB="35719" anchor="ctr" horzOverflow="overflow">
                    <a:lnR w="38100" cap="flat" cmpd="sng" algn="ctr">
                      <a:solidFill>
                        <a:schemeClr val="tx1"/>
                      </a:solidFill>
                      <a:prstDash val="solid"/>
                      <a:round/>
                      <a:headEnd type="none" w="med" len="med"/>
                      <a:tailEnd type="none" w="med" len="med"/>
                    </a:lnR>
                    <a:solidFill>
                      <a:schemeClr val="tx2"/>
                    </a:solidFill>
                  </a:tcPr>
                </a:tc>
                <a:tc>
                  <a:txBody>
                    <a:bodyPr/>
                    <a:lstStyle/>
                    <a:p>
                      <a:pPr algn="ctr" defTabSz="914400">
                        <a:defRPr b="0">
                          <a:solidFill>
                            <a:srgbClr val="000000"/>
                          </a:solidFill>
                        </a:defRPr>
                      </a:pPr>
                      <a:r>
                        <a:rPr lang="fr-CH" sz="1400" b="1" dirty="0">
                          <a:solidFill>
                            <a:srgbClr val="FFFFFF"/>
                          </a:solidFill>
                          <a:sym typeface="Helvetica"/>
                        </a:rPr>
                        <a:t>Peut recevoir de ?</a:t>
                      </a:r>
                      <a:endParaRPr sz="1400" b="1" dirty="0">
                        <a:solidFill>
                          <a:srgbClr val="FFFFFF"/>
                        </a:solidFill>
                        <a:sym typeface="Helvetica"/>
                      </a:endParaRPr>
                    </a:p>
                  </a:txBody>
                  <a:tcPr marL="35719" marR="35719" marT="35719" marB="35719" anchor="ctr" horzOverflow="overflow">
                    <a:lnL w="38100" cap="flat" cmpd="sng" algn="ctr">
                      <a:solidFill>
                        <a:schemeClr val="tx1"/>
                      </a:solidFill>
                      <a:prstDash val="solid"/>
                      <a:round/>
                      <a:headEnd type="none" w="med" len="med"/>
                      <a:tailEnd type="none" w="med" len="med"/>
                    </a:lnL>
                    <a:solidFill>
                      <a:schemeClr val="tx2"/>
                    </a:solidFill>
                  </a:tcPr>
                </a:tc>
                <a:tc>
                  <a:txBody>
                    <a:bodyPr/>
                    <a:lstStyle/>
                    <a:p>
                      <a:pPr algn="ctr" defTabSz="914400">
                        <a:defRPr b="0">
                          <a:solidFill>
                            <a:srgbClr val="000000"/>
                          </a:solidFill>
                        </a:defRPr>
                      </a:pPr>
                      <a:r>
                        <a:rPr lang="fr-CH" sz="1400" b="1" dirty="0">
                          <a:solidFill>
                            <a:srgbClr val="FFFFFF"/>
                          </a:solidFill>
                          <a:sym typeface="Helvetica"/>
                        </a:rPr>
                        <a:t>Peut donner à ? </a:t>
                      </a:r>
                      <a:endParaRPr sz="1400" b="1" dirty="0">
                        <a:solidFill>
                          <a:srgbClr val="FFFFFF"/>
                        </a:solidFill>
                        <a:sym typeface="Helvetica"/>
                      </a:endParaRPr>
                    </a:p>
                  </a:txBody>
                  <a:tcPr marL="35719" marR="35719" marT="35719" marB="35719" anchor="ctr" horzOverflow="overflow">
                    <a:solidFill>
                      <a:schemeClr val="tx2"/>
                    </a:solidFill>
                  </a:tcPr>
                </a:tc>
                <a:extLst>
                  <a:ext uri="{0D108BD9-81ED-4DB2-BD59-A6C34878D82A}">
                    <a16:rowId xmlns:a16="http://schemas.microsoft.com/office/drawing/2014/main" val="10000"/>
                  </a:ext>
                </a:extLst>
              </a:tr>
              <a:tr h="563577">
                <a:tc>
                  <a:txBody>
                    <a:bodyPr/>
                    <a:lstStyle/>
                    <a:p>
                      <a:pPr algn="ctr" defTabSz="914400"/>
                      <a:r>
                        <a:rPr sz="1400" dirty="0">
                          <a:latin typeface="Helvetica"/>
                          <a:ea typeface="Helvetica"/>
                          <a:cs typeface="Helvetica"/>
                          <a:sym typeface="Helvetica"/>
                        </a:rPr>
                        <a:t>O</a:t>
                      </a:r>
                      <a:r>
                        <a:rPr lang="fr-CH" sz="1400" dirty="0">
                          <a:latin typeface="Helvetica"/>
                          <a:ea typeface="Helvetica"/>
                          <a:cs typeface="Helvetica"/>
                          <a:sym typeface="Helvetica"/>
                        </a:rPr>
                        <a:t>O</a:t>
                      </a:r>
                      <a:endParaRPr sz="1400" dirty="0">
                        <a:latin typeface="Helvetica"/>
                        <a:ea typeface="Helvetica"/>
                        <a:cs typeface="Helvetica"/>
                        <a:sym typeface="Helvetica"/>
                      </a:endParaRPr>
                    </a:p>
                  </a:txBody>
                  <a:tcPr marL="35719" marR="35719" marT="35719" marB="35719" anchor="ctr" horzOverflow="overflow">
                    <a:lnR w="38100" cap="flat" cmpd="sng" algn="ctr">
                      <a:solidFill>
                        <a:schemeClr val="tx1"/>
                      </a:solidFill>
                      <a:prstDash val="solid"/>
                      <a:round/>
                      <a:headEnd type="none" w="med" len="med"/>
                      <a:tailEnd type="none" w="med" len="med"/>
                    </a:lnR>
                  </a:tcPr>
                </a:tc>
                <a:tc>
                  <a:txBody>
                    <a:bodyPr/>
                    <a:lstStyle/>
                    <a:p>
                      <a:pPr algn="ctr" defTabSz="914400"/>
                      <a:r>
                        <a:rPr lang="fr-CH" sz="1400" dirty="0">
                          <a:latin typeface="Helvetica"/>
                          <a:ea typeface="Helvetica"/>
                          <a:cs typeface="Helvetica"/>
                          <a:sym typeface="Helvetica"/>
                        </a:rPr>
                        <a:t>Seulement O</a:t>
                      </a:r>
                      <a:endParaRPr sz="1400" dirty="0">
                        <a:latin typeface="Helvetica"/>
                        <a:ea typeface="Helvetica"/>
                        <a:cs typeface="Helvetica"/>
                        <a:sym typeface="Helvetica"/>
                      </a:endParaRPr>
                    </a:p>
                  </a:txBody>
                  <a:tcPr marL="35719" marR="35719" marT="35719" marB="35719" anchor="ctr" horzOverflow="overflow">
                    <a:lnL w="38100" cap="flat" cmpd="sng" algn="ctr">
                      <a:solidFill>
                        <a:schemeClr val="tx1"/>
                      </a:solidFill>
                      <a:prstDash val="solid"/>
                      <a:round/>
                      <a:headEnd type="none" w="med" len="med"/>
                      <a:tailEnd type="none" w="med" len="med"/>
                    </a:lnL>
                  </a:tcPr>
                </a:tc>
                <a:tc>
                  <a:txBody>
                    <a:bodyPr/>
                    <a:lstStyle/>
                    <a:p>
                      <a:pPr algn="ctr" defTabSz="914400"/>
                      <a:r>
                        <a:rPr lang="fr-CH" sz="1400" dirty="0">
                          <a:latin typeface="Helvetica"/>
                          <a:ea typeface="Helvetica"/>
                          <a:cs typeface="Helvetica"/>
                          <a:sym typeface="Helvetica"/>
                        </a:rPr>
                        <a:t>Tous</a:t>
                      </a:r>
                      <a:endParaRPr sz="1400" dirty="0">
                        <a:latin typeface="Helvetica"/>
                        <a:ea typeface="Helvetica"/>
                        <a:cs typeface="Helvetica"/>
                        <a:sym typeface="Helvetica"/>
                      </a:endParaRPr>
                    </a:p>
                  </a:txBody>
                  <a:tcPr marL="35719" marR="35719" marT="35719" marB="35719" anchor="ctr" horzOverflow="overflow"/>
                </a:tc>
                <a:extLst>
                  <a:ext uri="{0D108BD9-81ED-4DB2-BD59-A6C34878D82A}">
                    <a16:rowId xmlns:a16="http://schemas.microsoft.com/office/drawing/2014/main" val="10001"/>
                  </a:ext>
                </a:extLst>
              </a:tr>
              <a:tr h="563577">
                <a:tc>
                  <a:txBody>
                    <a:bodyPr/>
                    <a:lstStyle/>
                    <a:p>
                      <a:pPr algn="ctr" defTabSz="914400"/>
                      <a:r>
                        <a:rPr sz="1400" dirty="0">
                          <a:latin typeface="Helvetica"/>
                          <a:ea typeface="Helvetica"/>
                          <a:cs typeface="Helvetica"/>
                          <a:sym typeface="Helvetica"/>
                        </a:rPr>
                        <a:t>AB</a:t>
                      </a:r>
                    </a:p>
                  </a:txBody>
                  <a:tcPr marL="35719" marR="35719" marT="35719" marB="35719" anchor="ctr" horzOverflow="overflow">
                    <a:lnR w="38100" cap="flat" cmpd="sng" algn="ctr">
                      <a:solidFill>
                        <a:schemeClr val="tx1"/>
                      </a:solidFill>
                      <a:prstDash val="solid"/>
                      <a:round/>
                      <a:headEnd type="none" w="med" len="med"/>
                      <a:tailEnd type="none" w="med" len="med"/>
                    </a:lnR>
                  </a:tcPr>
                </a:tc>
                <a:tc>
                  <a:txBody>
                    <a:bodyPr/>
                    <a:lstStyle/>
                    <a:p>
                      <a:pPr algn="ctr" defTabSz="914400"/>
                      <a:r>
                        <a:rPr lang="fr-CH" sz="1400" dirty="0">
                          <a:latin typeface="Helvetica"/>
                          <a:ea typeface="Helvetica"/>
                          <a:cs typeface="Helvetica"/>
                          <a:sym typeface="Helvetica"/>
                        </a:rPr>
                        <a:t>Tous</a:t>
                      </a:r>
                      <a:endParaRPr sz="1400" dirty="0">
                        <a:latin typeface="Helvetica"/>
                        <a:ea typeface="Helvetica"/>
                        <a:cs typeface="Helvetica"/>
                        <a:sym typeface="Helvetica"/>
                      </a:endParaRPr>
                    </a:p>
                  </a:txBody>
                  <a:tcPr marL="35719" marR="35719" marT="35719" marB="35719" anchor="ctr" horzOverflow="overflow">
                    <a:lnL w="38100" cap="flat" cmpd="sng" algn="ctr">
                      <a:solidFill>
                        <a:schemeClr val="tx1"/>
                      </a:solidFill>
                      <a:prstDash val="solid"/>
                      <a:round/>
                      <a:headEnd type="none" w="med" len="med"/>
                      <a:tailEnd type="none" w="med" len="med"/>
                    </a:lnL>
                  </a:tcPr>
                </a:tc>
                <a:tc>
                  <a:txBody>
                    <a:bodyPr/>
                    <a:lstStyle/>
                    <a:p>
                      <a:pPr algn="ctr" defTabSz="914400"/>
                      <a:r>
                        <a:rPr lang="fr-CH" sz="1400" dirty="0">
                          <a:latin typeface="Helvetica"/>
                          <a:ea typeface="Helvetica"/>
                          <a:cs typeface="Helvetica"/>
                          <a:sym typeface="Helvetica"/>
                        </a:rPr>
                        <a:t>Seulement AB</a:t>
                      </a:r>
                      <a:endParaRPr sz="1400" dirty="0">
                        <a:latin typeface="Helvetica"/>
                        <a:ea typeface="Helvetica"/>
                        <a:cs typeface="Helvetica"/>
                        <a:sym typeface="Helvetica"/>
                      </a:endParaRPr>
                    </a:p>
                  </a:txBody>
                  <a:tcPr marL="35719" marR="35719" marT="35719" marB="35719" anchor="ctr" horzOverflow="overflow"/>
                </a:tc>
                <a:extLst>
                  <a:ext uri="{0D108BD9-81ED-4DB2-BD59-A6C34878D82A}">
                    <a16:rowId xmlns:a16="http://schemas.microsoft.com/office/drawing/2014/main" val="10002"/>
                  </a:ext>
                </a:extLst>
              </a:tr>
              <a:tr h="563577">
                <a:tc>
                  <a:txBody>
                    <a:bodyPr/>
                    <a:lstStyle/>
                    <a:p>
                      <a:pPr algn="ctr" defTabSz="914400"/>
                      <a:r>
                        <a:rPr sz="1400">
                          <a:latin typeface="Helvetica"/>
                          <a:ea typeface="Helvetica"/>
                          <a:cs typeface="Helvetica"/>
                          <a:sym typeface="Helvetica"/>
                        </a:rPr>
                        <a:t>AA, AO</a:t>
                      </a:r>
                    </a:p>
                  </a:txBody>
                  <a:tcPr marL="35719" marR="35719" marT="35719" marB="35719" anchor="ctr" horzOverflow="overflow">
                    <a:lnR w="38100" cap="flat" cmpd="sng" algn="ctr">
                      <a:solidFill>
                        <a:schemeClr val="tx1"/>
                      </a:solidFill>
                      <a:prstDash val="solid"/>
                      <a:round/>
                      <a:headEnd type="none" w="med" len="med"/>
                      <a:tailEnd type="none" w="med" len="med"/>
                    </a:lnR>
                  </a:tcPr>
                </a:tc>
                <a:tc>
                  <a:txBody>
                    <a:bodyPr/>
                    <a:lstStyle/>
                    <a:p>
                      <a:pPr algn="ctr" defTabSz="914400"/>
                      <a:r>
                        <a:rPr sz="1400" dirty="0">
                          <a:latin typeface="Helvetica"/>
                          <a:ea typeface="Helvetica"/>
                          <a:cs typeface="Helvetica"/>
                          <a:sym typeface="Helvetica"/>
                        </a:rPr>
                        <a:t>AA, AO, O</a:t>
                      </a:r>
                      <a:r>
                        <a:rPr lang="fr-CH" sz="1400" dirty="0">
                          <a:latin typeface="Helvetica"/>
                          <a:ea typeface="Helvetica"/>
                          <a:cs typeface="Helvetica"/>
                          <a:sym typeface="Helvetica"/>
                        </a:rPr>
                        <a:t>O</a:t>
                      </a:r>
                      <a:endParaRPr sz="1400" dirty="0">
                        <a:latin typeface="Helvetica"/>
                        <a:ea typeface="Helvetica"/>
                        <a:cs typeface="Helvetica"/>
                        <a:sym typeface="Helvetica"/>
                      </a:endParaRPr>
                    </a:p>
                  </a:txBody>
                  <a:tcPr marL="35719" marR="35719" marT="35719" marB="35719" anchor="ctr" horzOverflow="overflow">
                    <a:lnL w="38100" cap="flat" cmpd="sng" algn="ctr">
                      <a:solidFill>
                        <a:schemeClr val="tx1"/>
                      </a:solidFill>
                      <a:prstDash val="solid"/>
                      <a:round/>
                      <a:headEnd type="none" w="med" len="med"/>
                      <a:tailEnd type="none" w="med" len="med"/>
                    </a:lnL>
                  </a:tcPr>
                </a:tc>
                <a:tc>
                  <a:txBody>
                    <a:bodyPr/>
                    <a:lstStyle/>
                    <a:p>
                      <a:pPr algn="ctr" defTabSz="914400"/>
                      <a:r>
                        <a:rPr sz="1400">
                          <a:latin typeface="Helvetica"/>
                          <a:ea typeface="Helvetica"/>
                          <a:cs typeface="Helvetica"/>
                          <a:sym typeface="Helvetica"/>
                        </a:rPr>
                        <a:t>AA, AO, AB</a:t>
                      </a:r>
                    </a:p>
                  </a:txBody>
                  <a:tcPr marL="35719" marR="35719" marT="35719" marB="35719" anchor="ctr" horzOverflow="overflow"/>
                </a:tc>
                <a:extLst>
                  <a:ext uri="{0D108BD9-81ED-4DB2-BD59-A6C34878D82A}">
                    <a16:rowId xmlns:a16="http://schemas.microsoft.com/office/drawing/2014/main" val="10003"/>
                  </a:ext>
                </a:extLst>
              </a:tr>
              <a:tr h="563577">
                <a:tc>
                  <a:txBody>
                    <a:bodyPr/>
                    <a:lstStyle/>
                    <a:p>
                      <a:pPr algn="ctr" defTabSz="914400"/>
                      <a:r>
                        <a:rPr sz="1400">
                          <a:latin typeface="Helvetica"/>
                          <a:ea typeface="Helvetica"/>
                          <a:cs typeface="Helvetica"/>
                          <a:sym typeface="Helvetica"/>
                        </a:rPr>
                        <a:t>BB, BO</a:t>
                      </a:r>
                    </a:p>
                  </a:txBody>
                  <a:tcPr marL="35719" marR="35719" marT="35719" marB="35719" anchor="ctr" horzOverflow="overflow">
                    <a:lnR w="38100" cap="flat" cmpd="sng" algn="ctr">
                      <a:solidFill>
                        <a:schemeClr val="tx1"/>
                      </a:solidFill>
                      <a:prstDash val="solid"/>
                      <a:round/>
                      <a:headEnd type="none" w="med" len="med"/>
                      <a:tailEnd type="none" w="med" len="med"/>
                    </a:lnR>
                  </a:tcPr>
                </a:tc>
                <a:tc>
                  <a:txBody>
                    <a:bodyPr/>
                    <a:lstStyle/>
                    <a:p>
                      <a:pPr algn="ctr" defTabSz="914400"/>
                      <a:r>
                        <a:rPr sz="1400" dirty="0">
                          <a:latin typeface="Helvetica"/>
                          <a:ea typeface="Helvetica"/>
                          <a:cs typeface="Helvetica"/>
                          <a:sym typeface="Helvetica"/>
                        </a:rPr>
                        <a:t>BB, BO,
O</a:t>
                      </a:r>
                      <a:r>
                        <a:rPr lang="fr-CH" sz="1400" dirty="0">
                          <a:latin typeface="Helvetica"/>
                          <a:ea typeface="Helvetica"/>
                          <a:cs typeface="Helvetica"/>
                          <a:sym typeface="Helvetica"/>
                        </a:rPr>
                        <a:t>O</a:t>
                      </a:r>
                      <a:endParaRPr sz="1400" dirty="0">
                        <a:latin typeface="Helvetica"/>
                        <a:ea typeface="Helvetica"/>
                        <a:cs typeface="Helvetica"/>
                        <a:sym typeface="Helvetica"/>
                      </a:endParaRPr>
                    </a:p>
                  </a:txBody>
                  <a:tcPr marL="35719" marR="35719" marT="35719" marB="35719" anchor="ctr" horzOverflow="overflow">
                    <a:lnL w="38100" cap="flat" cmpd="sng" algn="ctr">
                      <a:solidFill>
                        <a:schemeClr val="tx1"/>
                      </a:solidFill>
                      <a:prstDash val="solid"/>
                      <a:round/>
                      <a:headEnd type="none" w="med" len="med"/>
                      <a:tailEnd type="none" w="med" len="med"/>
                    </a:lnL>
                  </a:tcPr>
                </a:tc>
                <a:tc>
                  <a:txBody>
                    <a:bodyPr/>
                    <a:lstStyle/>
                    <a:p>
                      <a:pPr algn="ctr" defTabSz="914400"/>
                      <a:r>
                        <a:rPr sz="1400" dirty="0">
                          <a:latin typeface="Helvetica"/>
                          <a:ea typeface="Helvetica"/>
                          <a:cs typeface="Helvetica"/>
                          <a:sym typeface="Helvetica"/>
                        </a:rPr>
                        <a:t>BB, BO,
AB</a:t>
                      </a:r>
                    </a:p>
                  </a:txBody>
                  <a:tcPr marL="35719" marR="35719" marT="35719" marB="35719" anchor="ctr" horzOverflow="overflow"/>
                </a:tc>
                <a:extLst>
                  <a:ext uri="{0D108BD9-81ED-4DB2-BD59-A6C34878D82A}">
                    <a16:rowId xmlns:a16="http://schemas.microsoft.com/office/drawing/2014/main" val="10004"/>
                  </a:ext>
                </a:extLst>
              </a:tr>
            </a:tbl>
          </a:graphicData>
        </a:graphic>
      </p:graphicFrame>
      <p:sp>
        <p:nvSpPr>
          <p:cNvPr id="7" name="Espace réservé du numéro de diapositive 6"/>
          <p:cNvSpPr>
            <a:spLocks noGrp="1"/>
          </p:cNvSpPr>
          <p:nvPr>
            <p:ph type="sldNum" sz="quarter" idx="2"/>
          </p:nvPr>
        </p:nvSpPr>
        <p:spPr/>
        <p:txBody>
          <a:bodyPr/>
          <a:lstStyle/>
          <a:p>
            <a:fld id="{86CB4B4D-7CA3-9044-876B-883B54F8677D}" type="slidenum">
              <a:rPr lang="en-US" smtClean="0"/>
              <a:pPr/>
              <a:t>33</a:t>
            </a:fld>
            <a:endParaRPr lang="en-US"/>
          </a:p>
        </p:txBody>
      </p:sp>
      <p:grpSp>
        <p:nvGrpSpPr>
          <p:cNvPr id="12" name="Group 11"/>
          <p:cNvGrpSpPr/>
          <p:nvPr/>
        </p:nvGrpSpPr>
        <p:grpSpPr>
          <a:xfrm>
            <a:off x="556096" y="3347419"/>
            <a:ext cx="4910418" cy="2619613"/>
            <a:chOff x="2698376" y="0"/>
            <a:chExt cx="4910418" cy="2619613"/>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5566" y="576062"/>
              <a:ext cx="746493" cy="45200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606" y="617095"/>
              <a:ext cx="768061" cy="36993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4145" y="563760"/>
              <a:ext cx="799235" cy="476608"/>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9392" y="585448"/>
              <a:ext cx="726497" cy="43323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9663" y="2039096"/>
              <a:ext cx="568220" cy="537296"/>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1652" y="2039889"/>
              <a:ext cx="568220" cy="537296"/>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4321" y="2039879"/>
              <a:ext cx="573879" cy="542647"/>
            </a:xfrm>
            <a:prstGeom prst="rect">
              <a:avLst/>
            </a:prstGeom>
          </p:spPr>
        </p:pic>
        <p:sp>
          <p:nvSpPr>
            <p:cNvPr id="20" name="TextBox 19"/>
            <p:cNvSpPr txBox="1"/>
            <p:nvPr/>
          </p:nvSpPr>
          <p:spPr>
            <a:xfrm>
              <a:off x="2851080" y="0"/>
              <a:ext cx="902811" cy="307777"/>
            </a:xfrm>
            <a:prstGeom prst="rect">
              <a:avLst/>
            </a:prstGeom>
            <a:noFill/>
          </p:spPr>
          <p:txBody>
            <a:bodyPr wrap="none" rtlCol="0">
              <a:spAutoFit/>
            </a:bodyPr>
            <a:lstStyle/>
            <a:p>
              <a:r>
                <a:rPr lang="en-US" sz="1400" b="1" dirty="0" err="1"/>
                <a:t>Groupe</a:t>
              </a:r>
              <a:r>
                <a:rPr lang="en-US" sz="1400" b="1" dirty="0"/>
                <a:t> A</a:t>
              </a:r>
            </a:p>
          </p:txBody>
        </p:sp>
        <p:sp>
          <p:nvSpPr>
            <p:cNvPr id="21" name="TextBox 20"/>
            <p:cNvSpPr txBox="1"/>
            <p:nvPr/>
          </p:nvSpPr>
          <p:spPr>
            <a:xfrm>
              <a:off x="3986549" y="3544"/>
              <a:ext cx="889987" cy="307777"/>
            </a:xfrm>
            <a:prstGeom prst="rect">
              <a:avLst/>
            </a:prstGeom>
            <a:noFill/>
          </p:spPr>
          <p:txBody>
            <a:bodyPr wrap="none" rtlCol="0">
              <a:spAutoFit/>
            </a:bodyPr>
            <a:lstStyle/>
            <a:p>
              <a:r>
                <a:rPr lang="en-US" sz="1400" b="1" dirty="0" err="1"/>
                <a:t>Groupe</a:t>
              </a:r>
              <a:r>
                <a:rPr lang="en-US" sz="1400" b="1" dirty="0"/>
                <a:t> B</a:t>
              </a:r>
            </a:p>
          </p:txBody>
        </p:sp>
        <p:sp>
          <p:nvSpPr>
            <p:cNvPr id="22" name="TextBox 21"/>
            <p:cNvSpPr txBox="1"/>
            <p:nvPr/>
          </p:nvSpPr>
          <p:spPr>
            <a:xfrm>
              <a:off x="5107386" y="7088"/>
              <a:ext cx="992579" cy="307777"/>
            </a:xfrm>
            <a:prstGeom prst="rect">
              <a:avLst/>
            </a:prstGeom>
            <a:noFill/>
          </p:spPr>
          <p:txBody>
            <a:bodyPr wrap="none" rtlCol="0">
              <a:spAutoFit/>
            </a:bodyPr>
            <a:lstStyle/>
            <a:p>
              <a:r>
                <a:rPr lang="en-US" sz="1400" b="1" dirty="0" err="1"/>
                <a:t>Groupe</a:t>
              </a:r>
              <a:r>
                <a:rPr lang="en-US" sz="1400" b="1" dirty="0"/>
                <a:t> AB</a:t>
              </a:r>
            </a:p>
          </p:txBody>
        </p:sp>
        <p:sp>
          <p:nvSpPr>
            <p:cNvPr id="23" name="TextBox 22"/>
            <p:cNvSpPr txBox="1"/>
            <p:nvPr/>
          </p:nvSpPr>
          <p:spPr>
            <a:xfrm>
              <a:off x="6437801" y="10632"/>
              <a:ext cx="904477" cy="307777"/>
            </a:xfrm>
            <a:prstGeom prst="rect">
              <a:avLst/>
            </a:prstGeom>
            <a:noFill/>
          </p:spPr>
          <p:txBody>
            <a:bodyPr wrap="none" rtlCol="0">
              <a:spAutoFit/>
            </a:bodyPr>
            <a:lstStyle/>
            <a:p>
              <a:r>
                <a:rPr lang="en-US" sz="1400" b="1" dirty="0" err="1"/>
                <a:t>Groupe</a:t>
              </a:r>
              <a:r>
                <a:rPr lang="en-US" sz="1400" b="1" dirty="0"/>
                <a:t> O</a:t>
              </a:r>
            </a:p>
          </p:txBody>
        </p:sp>
        <p:sp>
          <p:nvSpPr>
            <p:cNvPr id="27" name="TextBox 26"/>
            <p:cNvSpPr txBox="1"/>
            <p:nvPr/>
          </p:nvSpPr>
          <p:spPr>
            <a:xfrm>
              <a:off x="2948061" y="248469"/>
              <a:ext cx="604076" cy="276999"/>
            </a:xfrm>
            <a:prstGeom prst="rect">
              <a:avLst/>
            </a:prstGeom>
            <a:noFill/>
          </p:spPr>
          <p:txBody>
            <a:bodyPr wrap="none" rtlCol="0">
              <a:spAutoFit/>
            </a:bodyPr>
            <a:lstStyle/>
            <a:p>
              <a:r>
                <a:rPr lang="en-US" sz="1200" dirty="0"/>
                <a:t>Type A</a:t>
              </a:r>
            </a:p>
          </p:txBody>
        </p:sp>
        <p:sp>
          <p:nvSpPr>
            <p:cNvPr id="28" name="TextBox 27"/>
            <p:cNvSpPr txBox="1"/>
            <p:nvPr/>
          </p:nvSpPr>
          <p:spPr>
            <a:xfrm>
              <a:off x="4079523" y="248469"/>
              <a:ext cx="604076" cy="276999"/>
            </a:xfrm>
            <a:prstGeom prst="rect">
              <a:avLst/>
            </a:prstGeom>
            <a:noFill/>
          </p:spPr>
          <p:txBody>
            <a:bodyPr wrap="none" rtlCol="0">
              <a:spAutoFit/>
            </a:bodyPr>
            <a:lstStyle/>
            <a:p>
              <a:r>
                <a:rPr lang="en-US" sz="1200" dirty="0"/>
                <a:t>Type B</a:t>
              </a:r>
            </a:p>
          </p:txBody>
        </p:sp>
        <p:sp>
          <p:nvSpPr>
            <p:cNvPr id="29" name="TextBox 28"/>
            <p:cNvSpPr txBox="1"/>
            <p:nvPr/>
          </p:nvSpPr>
          <p:spPr>
            <a:xfrm>
              <a:off x="5213184" y="248469"/>
              <a:ext cx="687432" cy="276999"/>
            </a:xfrm>
            <a:prstGeom prst="rect">
              <a:avLst/>
            </a:prstGeom>
            <a:noFill/>
          </p:spPr>
          <p:txBody>
            <a:bodyPr wrap="none" rtlCol="0">
              <a:spAutoFit/>
            </a:bodyPr>
            <a:lstStyle/>
            <a:p>
              <a:r>
                <a:rPr lang="en-US" sz="1200" dirty="0"/>
                <a:t>Type AB</a:t>
              </a:r>
            </a:p>
          </p:txBody>
        </p:sp>
        <p:sp>
          <p:nvSpPr>
            <p:cNvPr id="30" name="TextBox 29"/>
            <p:cNvSpPr txBox="1"/>
            <p:nvPr/>
          </p:nvSpPr>
          <p:spPr>
            <a:xfrm>
              <a:off x="6534782" y="248469"/>
              <a:ext cx="616900" cy="276999"/>
            </a:xfrm>
            <a:prstGeom prst="rect">
              <a:avLst/>
            </a:prstGeom>
            <a:noFill/>
          </p:spPr>
          <p:txBody>
            <a:bodyPr wrap="none" rtlCol="0">
              <a:spAutoFit/>
            </a:bodyPr>
            <a:lstStyle/>
            <a:p>
              <a:r>
                <a:rPr lang="en-US" sz="1200" dirty="0"/>
                <a:t>Type O</a:t>
              </a:r>
            </a:p>
          </p:txBody>
        </p:sp>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9868" y="1360430"/>
              <a:ext cx="428957" cy="151651"/>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0255" y="1371975"/>
              <a:ext cx="140106" cy="140106"/>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78057" y="1361343"/>
              <a:ext cx="150738" cy="150738"/>
            </a:xfrm>
            <a:prstGeom prst="rect">
              <a:avLst/>
            </a:prstGeom>
          </p:spPr>
        </p:pic>
        <p:sp>
          <p:nvSpPr>
            <p:cNvPr id="34" name="TextBox 33"/>
            <p:cNvSpPr txBox="1"/>
            <p:nvPr/>
          </p:nvSpPr>
          <p:spPr>
            <a:xfrm>
              <a:off x="2861756" y="1113250"/>
              <a:ext cx="776687" cy="276999"/>
            </a:xfrm>
            <a:prstGeom prst="rect">
              <a:avLst/>
            </a:prstGeom>
            <a:noFill/>
          </p:spPr>
          <p:txBody>
            <a:bodyPr wrap="none" rtlCol="0">
              <a:spAutoFit/>
            </a:bodyPr>
            <a:lstStyle/>
            <a:p>
              <a:r>
                <a:rPr lang="en-US" sz="1200" dirty="0"/>
                <a:t>A antigen</a:t>
              </a:r>
            </a:p>
          </p:txBody>
        </p:sp>
        <p:sp>
          <p:nvSpPr>
            <p:cNvPr id="35" name="TextBox 34"/>
            <p:cNvSpPr txBox="1"/>
            <p:nvPr/>
          </p:nvSpPr>
          <p:spPr>
            <a:xfrm>
              <a:off x="3993218" y="1113250"/>
              <a:ext cx="776687" cy="276999"/>
            </a:xfrm>
            <a:prstGeom prst="rect">
              <a:avLst/>
            </a:prstGeom>
            <a:noFill/>
          </p:spPr>
          <p:txBody>
            <a:bodyPr wrap="none" rtlCol="0">
              <a:spAutoFit/>
            </a:bodyPr>
            <a:lstStyle/>
            <a:p>
              <a:r>
                <a:rPr lang="en-US" sz="1200" dirty="0"/>
                <a:t>B antigen</a:t>
              </a:r>
            </a:p>
          </p:txBody>
        </p:sp>
        <p:sp>
          <p:nvSpPr>
            <p:cNvPr id="36" name="TextBox 35"/>
            <p:cNvSpPr txBox="1"/>
            <p:nvPr/>
          </p:nvSpPr>
          <p:spPr>
            <a:xfrm>
              <a:off x="4974593" y="1113250"/>
              <a:ext cx="1164614" cy="276999"/>
            </a:xfrm>
            <a:prstGeom prst="rect">
              <a:avLst/>
            </a:prstGeom>
            <a:noFill/>
          </p:spPr>
          <p:txBody>
            <a:bodyPr wrap="none" rtlCol="0">
              <a:spAutoFit/>
            </a:bodyPr>
            <a:lstStyle/>
            <a:p>
              <a:r>
                <a:rPr lang="en-US" sz="1200" dirty="0"/>
                <a:t>A and B antigen</a:t>
              </a:r>
            </a:p>
          </p:txBody>
        </p:sp>
        <p:sp>
          <p:nvSpPr>
            <p:cNvPr id="37" name="TextBox 36"/>
            <p:cNvSpPr txBox="1"/>
            <p:nvPr/>
          </p:nvSpPr>
          <p:spPr>
            <a:xfrm>
              <a:off x="6581782" y="1113250"/>
              <a:ext cx="522900" cy="276999"/>
            </a:xfrm>
            <a:prstGeom prst="rect">
              <a:avLst/>
            </a:prstGeom>
            <a:noFill/>
          </p:spPr>
          <p:txBody>
            <a:bodyPr wrap="none" rtlCol="0">
              <a:spAutoFit/>
            </a:bodyPr>
            <a:lstStyle/>
            <a:p>
              <a:r>
                <a:rPr lang="en-US" sz="1200" dirty="0"/>
                <a:t>None</a:t>
              </a:r>
            </a:p>
          </p:txBody>
        </p:sp>
        <p:sp>
          <p:nvSpPr>
            <p:cNvPr id="38" name="TextBox 37"/>
            <p:cNvSpPr txBox="1"/>
            <p:nvPr/>
          </p:nvSpPr>
          <p:spPr>
            <a:xfrm>
              <a:off x="2965309" y="1710674"/>
              <a:ext cx="569580" cy="276999"/>
            </a:xfrm>
            <a:prstGeom prst="rect">
              <a:avLst/>
            </a:prstGeom>
            <a:noFill/>
          </p:spPr>
          <p:txBody>
            <a:bodyPr wrap="none" rtlCol="0">
              <a:spAutoFit/>
            </a:bodyPr>
            <a:lstStyle/>
            <a:p>
              <a:r>
                <a:rPr lang="en-US" sz="1200" dirty="0"/>
                <a:t>Anti-B</a:t>
              </a:r>
            </a:p>
          </p:txBody>
        </p:sp>
        <p:sp>
          <p:nvSpPr>
            <p:cNvPr id="39" name="TextBox 38"/>
            <p:cNvSpPr txBox="1"/>
            <p:nvPr/>
          </p:nvSpPr>
          <p:spPr>
            <a:xfrm>
              <a:off x="4093565" y="1710674"/>
              <a:ext cx="575992" cy="276999"/>
            </a:xfrm>
            <a:prstGeom prst="rect">
              <a:avLst/>
            </a:prstGeom>
            <a:noFill/>
          </p:spPr>
          <p:txBody>
            <a:bodyPr wrap="none" rtlCol="0">
              <a:spAutoFit/>
            </a:bodyPr>
            <a:lstStyle/>
            <a:p>
              <a:r>
                <a:rPr lang="en-US" sz="1200" dirty="0"/>
                <a:t>Anti-A</a:t>
              </a:r>
            </a:p>
          </p:txBody>
        </p:sp>
        <p:sp>
          <p:nvSpPr>
            <p:cNvPr id="40" name="TextBox 39"/>
            <p:cNvSpPr txBox="1"/>
            <p:nvPr/>
          </p:nvSpPr>
          <p:spPr>
            <a:xfrm>
              <a:off x="6210495" y="1710674"/>
              <a:ext cx="1265475" cy="276999"/>
            </a:xfrm>
            <a:prstGeom prst="rect">
              <a:avLst/>
            </a:prstGeom>
            <a:noFill/>
          </p:spPr>
          <p:txBody>
            <a:bodyPr wrap="none" rtlCol="0">
              <a:spAutoFit/>
            </a:bodyPr>
            <a:lstStyle/>
            <a:p>
              <a:r>
                <a:rPr lang="en-US" sz="1200" dirty="0"/>
                <a:t>Anti-B and Anti-A</a:t>
              </a:r>
            </a:p>
          </p:txBody>
        </p:sp>
        <p:cxnSp>
          <p:nvCxnSpPr>
            <p:cNvPr id="41" name="Straight Connector 40"/>
            <p:cNvCxnSpPr/>
            <p:nvPr/>
          </p:nvCxnSpPr>
          <p:spPr>
            <a:xfrm>
              <a:off x="2705996" y="1070511"/>
              <a:ext cx="4898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98376" y="297754"/>
              <a:ext cx="4898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20340" y="1633495"/>
              <a:ext cx="4888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705100" y="2614235"/>
              <a:ext cx="49005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703298" y="299547"/>
              <a:ext cx="0" cy="232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820749" y="287445"/>
              <a:ext cx="0" cy="232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952095" y="289238"/>
              <a:ext cx="0" cy="232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158744" y="291031"/>
              <a:ext cx="0" cy="232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602061" y="295961"/>
              <a:ext cx="0" cy="2320066"/>
            </a:xfrm>
            <a:prstGeom prst="line">
              <a:avLst/>
            </a:prstGeom>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1821" y="2039879"/>
              <a:ext cx="573879" cy="542647"/>
            </a:xfrm>
            <a:prstGeom prst="rect">
              <a:avLst/>
            </a:prstGeom>
          </p:spPr>
        </p:pic>
      </p:grpSp>
    </p:spTree>
    <p:extLst>
      <p:ext uri="{BB962C8B-B14F-4D97-AF65-F5344CB8AC3E}">
        <p14:creationId xmlns:p14="http://schemas.microsoft.com/office/powerpoint/2010/main" val="77966406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600" dirty="0">
                <a:latin typeface="+mj-lt"/>
              </a:rPr>
              <a:t>Réactions de transfusion (III) – clinique</a:t>
            </a:r>
          </a:p>
        </p:txBody>
      </p:sp>
      <p:sp>
        <p:nvSpPr>
          <p:cNvPr id="312" name="Shape 312"/>
          <p:cNvSpPr/>
          <p:nvPr/>
        </p:nvSpPr>
        <p:spPr>
          <a:xfrm>
            <a:off x="323528" y="1628800"/>
            <a:ext cx="8620298" cy="392959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indent="3175">
              <a:lnSpc>
                <a:spcPts val="2400"/>
              </a:lnSpc>
              <a:spcBef>
                <a:spcPts val="1200"/>
              </a:spcBef>
            </a:pPr>
            <a:r>
              <a:rPr lang="fr-CH" sz="2600" dirty="0">
                <a:latin typeface="+mn-lt"/>
              </a:rPr>
              <a:t>Des incompatibilités entre groupes sanguins peuvent entraîner des réactions de transfusion:</a:t>
            </a:r>
          </a:p>
          <a:p>
            <a:pPr marL="457200" indent="-457200" algn="just">
              <a:lnSpc>
                <a:spcPts val="2400"/>
              </a:lnSpc>
              <a:spcBef>
                <a:spcPts val="2400"/>
              </a:spcBef>
            </a:pPr>
            <a:r>
              <a:rPr lang="fr-CH" sz="2400" u="sng" dirty="0">
                <a:latin typeface="+mn-lt"/>
              </a:rPr>
              <a:t>Incompatibilité ABO</a:t>
            </a:r>
            <a:r>
              <a:rPr lang="fr-CH" sz="2400" dirty="0">
                <a:latin typeface="+mn-lt"/>
              </a:rPr>
              <a:t>:</a:t>
            </a:r>
          </a:p>
          <a:p>
            <a:pPr marL="457200" indent="-457200" algn="just">
              <a:lnSpc>
                <a:spcPts val="2400"/>
              </a:lnSpc>
              <a:spcBef>
                <a:spcPts val="1200"/>
              </a:spcBef>
              <a:buFont typeface="Wingdings" pitchFamily="2" charset="2"/>
              <a:buChar char="Ø"/>
            </a:pPr>
            <a:r>
              <a:rPr lang="fr-CH" sz="2400" dirty="0">
                <a:latin typeface="+mn-lt"/>
              </a:rPr>
              <a:t>Lyse intra-vasculaire des érythrocytes du donneur via le Complément</a:t>
            </a:r>
          </a:p>
          <a:p>
            <a:pPr marL="457200" indent="-457200" algn="just">
              <a:lnSpc>
                <a:spcPts val="2400"/>
              </a:lnSpc>
              <a:spcBef>
                <a:spcPts val="2400"/>
              </a:spcBef>
              <a:buFont typeface="Wingdings" pitchFamily="2" charset="2"/>
              <a:buChar char="Ø"/>
            </a:pPr>
            <a:r>
              <a:rPr lang="fr-CH" sz="2400" dirty="0">
                <a:latin typeface="+mn-lt"/>
              </a:rPr>
              <a:t>Hémoglobine libre présente dans le plasma </a:t>
            </a:r>
            <a:r>
              <a:rPr lang="fr-CH" sz="2400" b="1" dirty="0">
                <a:latin typeface="+mn-lt"/>
              </a:rPr>
              <a:t>dans les heures</a:t>
            </a:r>
            <a:r>
              <a:rPr lang="fr-CH" sz="2400" dirty="0">
                <a:latin typeface="+mn-lt"/>
              </a:rPr>
              <a:t> après la transfusion</a:t>
            </a:r>
          </a:p>
          <a:p>
            <a:pPr marL="457200" indent="-457200" algn="just">
              <a:lnSpc>
                <a:spcPts val="2400"/>
              </a:lnSpc>
              <a:spcBef>
                <a:spcPts val="2400"/>
              </a:spcBef>
              <a:buFont typeface="Wingdings" pitchFamily="2" charset="2"/>
              <a:buChar char="Ø"/>
            </a:pPr>
            <a:r>
              <a:rPr lang="fr-CH" sz="2400" dirty="0">
                <a:latin typeface="+mn-lt"/>
              </a:rPr>
              <a:t>Peut causer des dommages tissulaires, notamment les reins (fonction de filtre)</a:t>
            </a: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pPr/>
              <a:t>34</a:t>
            </a:fld>
            <a:endParaRPr lang="en-US"/>
          </a:p>
        </p:txBody>
      </p:sp>
    </p:spTree>
    <p:extLst>
      <p:ext uri="{BB962C8B-B14F-4D97-AF65-F5344CB8AC3E}">
        <p14:creationId xmlns:p14="http://schemas.microsoft.com/office/powerpoint/2010/main" val="186320922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87668" y="259057"/>
            <a:ext cx="8768663" cy="129773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FR" sz="3000" dirty="0">
                <a:latin typeface="+mj-lt"/>
              </a:rPr>
              <a:t>Transplantation de cellules souches hématopoïétiques</a:t>
            </a:r>
          </a:p>
          <a:p>
            <a:pPr algn="ctr"/>
            <a:r>
              <a:rPr lang="fr-FR" sz="3000" dirty="0" err="1">
                <a:latin typeface="+mj-lt"/>
              </a:rPr>
              <a:t>Graft</a:t>
            </a:r>
            <a:r>
              <a:rPr lang="fr-FR" sz="3000" dirty="0">
                <a:latin typeface="+mj-lt"/>
              </a:rPr>
              <a:t> versus host </a:t>
            </a:r>
            <a:r>
              <a:rPr lang="fr-FR" sz="3000" dirty="0" err="1">
                <a:latin typeface="+mj-lt"/>
              </a:rPr>
              <a:t>disease</a:t>
            </a:r>
            <a:r>
              <a:rPr lang="fr-FR" sz="3000" dirty="0">
                <a:latin typeface="+mj-lt"/>
              </a:rPr>
              <a:t> (GVHD)</a:t>
            </a:r>
          </a:p>
        </p:txBody>
      </p:sp>
      <p:sp>
        <p:nvSpPr>
          <p:cNvPr id="312" name="Shape 312"/>
          <p:cNvSpPr/>
          <p:nvPr/>
        </p:nvSpPr>
        <p:spPr>
          <a:xfrm>
            <a:off x="251520" y="1484784"/>
            <a:ext cx="8620298" cy="205985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marL="342900" indent="-342900" algn="just">
              <a:lnSpc>
                <a:spcPct val="90000"/>
              </a:lnSpc>
              <a:spcBef>
                <a:spcPts val="1200"/>
              </a:spcBef>
              <a:buFont typeface="Wingdings" charset="2"/>
              <a:buChar char="Ø"/>
            </a:pPr>
            <a:r>
              <a:rPr lang="fr-FR" sz="2200" dirty="0">
                <a:latin typeface="Calibri"/>
                <a:cs typeface="Calibri"/>
              </a:rPr>
              <a:t>Des cellules souches hématopoïétiques peuvent être transplantées pour traiter des tumeurs malignes d’origine hématopoïétique (leucémie, lymphomes) ou remplacer des cellules génétiquement défectueuses dans le contexte d’une immunodéficience sévère</a:t>
            </a:r>
          </a:p>
          <a:p>
            <a:pPr marL="342900" indent="-342900" algn="just">
              <a:lnSpc>
                <a:spcPct val="90000"/>
              </a:lnSpc>
              <a:spcBef>
                <a:spcPts val="1200"/>
              </a:spcBef>
              <a:buFont typeface="Wingdings" charset="2"/>
              <a:buChar char="Ø"/>
            </a:pPr>
            <a:r>
              <a:rPr lang="fr-FR" sz="2200" dirty="0">
                <a:latin typeface="Calibri"/>
                <a:cs typeface="Calibri"/>
                <a:sym typeface="Wingdings" pitchFamily="2" charset="2"/>
              </a:rPr>
              <a:t>La </a:t>
            </a:r>
            <a:r>
              <a:rPr lang="fr-FR" sz="2200" b="1" dirty="0">
                <a:solidFill>
                  <a:srgbClr val="C00000"/>
                </a:solidFill>
                <a:latin typeface="Calibri"/>
                <a:cs typeface="Calibri"/>
                <a:sym typeface="Wingdings" pitchFamily="2" charset="2"/>
              </a:rPr>
              <a:t>réaction du greffon contre l’hôte </a:t>
            </a:r>
            <a:r>
              <a:rPr lang="fr-FR" sz="2200" dirty="0">
                <a:latin typeface="Calibri"/>
                <a:cs typeface="Calibri"/>
                <a:sym typeface="Wingdings" pitchFamily="2" charset="2"/>
              </a:rPr>
              <a:t>(= </a:t>
            </a:r>
            <a:r>
              <a:rPr lang="fr-FR" sz="2200" dirty="0" err="1">
                <a:latin typeface="Calibri"/>
                <a:cs typeface="Calibri"/>
                <a:sym typeface="Wingdings" pitchFamily="2" charset="2"/>
              </a:rPr>
              <a:t>graft</a:t>
            </a:r>
            <a:r>
              <a:rPr lang="fr-FR" sz="2200" dirty="0">
                <a:latin typeface="Calibri"/>
                <a:cs typeface="Calibri"/>
                <a:sym typeface="Wingdings" pitchFamily="2" charset="2"/>
              </a:rPr>
              <a:t> versus host </a:t>
            </a:r>
            <a:r>
              <a:rPr lang="fr-FR" sz="2200" dirty="0" err="1">
                <a:latin typeface="Calibri"/>
                <a:cs typeface="Calibri"/>
                <a:sym typeface="Wingdings" pitchFamily="2" charset="2"/>
              </a:rPr>
              <a:t>disease</a:t>
            </a:r>
            <a:r>
              <a:rPr lang="fr-FR" sz="2200" dirty="0">
                <a:latin typeface="Calibri"/>
                <a:cs typeface="Calibri"/>
                <a:sym typeface="Wingdings" pitchFamily="2" charset="2"/>
              </a:rPr>
              <a:t> = GVHD) est une complication importante de ce genre de transplantation</a:t>
            </a:r>
            <a:endParaRPr lang="fr-FR" sz="2200" dirty="0">
              <a:latin typeface="Calibri"/>
              <a:cs typeface="Calibri"/>
            </a:endParaRPr>
          </a:p>
        </p:txBody>
      </p:sp>
      <p:sp>
        <p:nvSpPr>
          <p:cNvPr id="7" name="Espace réservé du numéro de diapositive 6"/>
          <p:cNvSpPr>
            <a:spLocks noGrp="1"/>
          </p:cNvSpPr>
          <p:nvPr>
            <p:ph type="sldNum" sz="quarter" idx="2"/>
          </p:nvPr>
        </p:nvSpPr>
        <p:spPr/>
        <p:txBody>
          <a:bodyPr/>
          <a:lstStyle/>
          <a:p>
            <a:fld id="{86CB4B4D-7CA3-9044-876B-883B54F8677D}" type="slidenum">
              <a:rPr lang="fr-FR" smtClean="0"/>
              <a:pPr/>
              <a:t>35</a:t>
            </a:fld>
            <a:endParaRPr lang="fr-FR"/>
          </a:p>
        </p:txBody>
      </p:sp>
      <p:grpSp>
        <p:nvGrpSpPr>
          <p:cNvPr id="10" name="Group 9"/>
          <p:cNvGrpSpPr/>
          <p:nvPr/>
        </p:nvGrpSpPr>
        <p:grpSpPr>
          <a:xfrm>
            <a:off x="1935480" y="3849604"/>
            <a:ext cx="5097780" cy="2788920"/>
            <a:chOff x="1935480" y="3924300"/>
            <a:chExt cx="5097780" cy="2788920"/>
          </a:xfrm>
        </p:grpSpPr>
        <p:sp>
          <p:nvSpPr>
            <p:cNvPr id="11" name="Rectangle 10"/>
            <p:cNvSpPr/>
            <p:nvPr/>
          </p:nvSpPr>
          <p:spPr>
            <a:xfrm>
              <a:off x="3649980" y="3924300"/>
              <a:ext cx="1668780" cy="27889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935480" y="3924300"/>
              <a:ext cx="1668780" cy="27889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364480" y="3924300"/>
              <a:ext cx="1668780" cy="27889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19499"/>
          <a:stretch/>
        </p:blipFill>
        <p:spPr>
          <a:xfrm>
            <a:off x="1996440" y="3791654"/>
            <a:ext cx="4945380" cy="2785883"/>
          </a:xfrm>
          <a:prstGeom prst="rect">
            <a:avLst/>
          </a:prstGeom>
        </p:spPr>
      </p:pic>
      <p:sp>
        <p:nvSpPr>
          <p:cNvPr id="15" name="TextBox 14"/>
          <p:cNvSpPr txBox="1"/>
          <p:nvPr/>
        </p:nvSpPr>
        <p:spPr>
          <a:xfrm>
            <a:off x="2263140" y="6577564"/>
            <a:ext cx="1279918" cy="276999"/>
          </a:xfrm>
          <a:prstGeom prst="rect">
            <a:avLst/>
          </a:prstGeom>
          <a:noFill/>
        </p:spPr>
        <p:txBody>
          <a:bodyPr wrap="none" rtlCol="0">
            <a:spAutoFit/>
          </a:bodyPr>
          <a:lstStyle/>
          <a:p>
            <a:r>
              <a:rPr lang="fr-FR" sz="1200"/>
              <a:t>Tissu du receveur</a:t>
            </a:r>
          </a:p>
        </p:txBody>
      </p:sp>
      <p:sp>
        <p:nvSpPr>
          <p:cNvPr id="16" name="TextBox 15"/>
          <p:cNvSpPr txBox="1"/>
          <p:nvPr/>
        </p:nvSpPr>
        <p:spPr>
          <a:xfrm>
            <a:off x="3695700" y="6562324"/>
            <a:ext cx="1428596" cy="276999"/>
          </a:xfrm>
          <a:prstGeom prst="rect">
            <a:avLst/>
          </a:prstGeom>
          <a:noFill/>
        </p:spPr>
        <p:txBody>
          <a:bodyPr wrap="none" rtlCol="0">
            <a:spAutoFit/>
          </a:bodyPr>
          <a:lstStyle/>
          <a:p>
            <a:r>
              <a:rPr lang="fr-FR" sz="1200" dirty="0"/>
              <a:t>Nœud lymphatique</a:t>
            </a:r>
          </a:p>
        </p:txBody>
      </p:sp>
      <p:sp>
        <p:nvSpPr>
          <p:cNvPr id="17" name="TextBox 16"/>
          <p:cNvSpPr txBox="1"/>
          <p:nvPr/>
        </p:nvSpPr>
        <p:spPr>
          <a:xfrm>
            <a:off x="5699760" y="6562324"/>
            <a:ext cx="992579" cy="276999"/>
          </a:xfrm>
          <a:prstGeom prst="rect">
            <a:avLst/>
          </a:prstGeom>
          <a:noFill/>
        </p:spPr>
        <p:txBody>
          <a:bodyPr wrap="none" rtlCol="0">
            <a:spAutoFit/>
          </a:bodyPr>
          <a:lstStyle/>
          <a:p>
            <a:r>
              <a:rPr lang="fr-FR" sz="1200"/>
              <a:t>Target tissue</a:t>
            </a:r>
          </a:p>
        </p:txBody>
      </p:sp>
      <p:sp>
        <p:nvSpPr>
          <p:cNvPr id="18" name="TextBox 17"/>
          <p:cNvSpPr txBox="1"/>
          <p:nvPr/>
        </p:nvSpPr>
        <p:spPr>
          <a:xfrm>
            <a:off x="2385060" y="5289784"/>
            <a:ext cx="740908" cy="230832"/>
          </a:xfrm>
          <a:prstGeom prst="rect">
            <a:avLst/>
          </a:prstGeom>
          <a:noFill/>
        </p:spPr>
        <p:txBody>
          <a:bodyPr wrap="none" rtlCol="0">
            <a:spAutoFit/>
          </a:bodyPr>
          <a:lstStyle/>
          <a:p>
            <a:r>
              <a:rPr lang="fr-FR" sz="900"/>
              <a:t>IL-1 / TNF-</a:t>
            </a:r>
            <a:r>
              <a:rPr lang="fr-FR" sz="900">
                <a:latin typeface="Symbol" panose="05050102010706020507" pitchFamily="18" charset="2"/>
              </a:rPr>
              <a:t>a</a:t>
            </a:r>
          </a:p>
        </p:txBody>
      </p:sp>
      <p:sp>
        <p:nvSpPr>
          <p:cNvPr id="19" name="TextBox 18"/>
          <p:cNvSpPr txBox="1"/>
          <p:nvPr/>
        </p:nvSpPr>
        <p:spPr>
          <a:xfrm>
            <a:off x="1943100" y="4893544"/>
            <a:ext cx="769763" cy="230832"/>
          </a:xfrm>
          <a:prstGeom prst="rect">
            <a:avLst/>
          </a:prstGeom>
          <a:noFill/>
        </p:spPr>
        <p:txBody>
          <a:bodyPr wrap="none" rtlCol="0">
            <a:spAutoFit/>
          </a:bodyPr>
          <a:lstStyle/>
          <a:p>
            <a:r>
              <a:rPr lang="fr-FR" sz="900"/>
              <a:t>macrophage</a:t>
            </a:r>
            <a:endParaRPr lang="fr-FR" sz="900">
              <a:latin typeface="Symbol" panose="05050102010706020507" pitchFamily="18" charset="2"/>
            </a:endParaRPr>
          </a:p>
        </p:txBody>
      </p:sp>
      <p:sp>
        <p:nvSpPr>
          <p:cNvPr id="20" name="TextBox 19"/>
          <p:cNvSpPr txBox="1"/>
          <p:nvPr/>
        </p:nvSpPr>
        <p:spPr>
          <a:xfrm>
            <a:off x="2286000" y="5777464"/>
            <a:ext cx="351378" cy="230832"/>
          </a:xfrm>
          <a:prstGeom prst="rect">
            <a:avLst/>
          </a:prstGeom>
          <a:noFill/>
        </p:spPr>
        <p:txBody>
          <a:bodyPr wrap="none" rtlCol="0">
            <a:spAutoFit/>
          </a:bodyPr>
          <a:lstStyle/>
          <a:p>
            <a:r>
              <a:rPr lang="fr-FR" sz="900"/>
              <a:t>iDC</a:t>
            </a:r>
            <a:endParaRPr lang="fr-FR" sz="900">
              <a:latin typeface="Symbol" panose="05050102010706020507" pitchFamily="18" charset="2"/>
            </a:endParaRPr>
          </a:p>
        </p:txBody>
      </p:sp>
      <p:sp>
        <p:nvSpPr>
          <p:cNvPr id="21" name="TextBox 20"/>
          <p:cNvSpPr txBox="1"/>
          <p:nvPr/>
        </p:nvSpPr>
        <p:spPr>
          <a:xfrm>
            <a:off x="2148840" y="6204184"/>
            <a:ext cx="441146" cy="230832"/>
          </a:xfrm>
          <a:prstGeom prst="rect">
            <a:avLst/>
          </a:prstGeom>
          <a:noFill/>
        </p:spPr>
        <p:txBody>
          <a:bodyPr wrap="none" rtlCol="0">
            <a:spAutoFit/>
          </a:bodyPr>
          <a:lstStyle/>
          <a:p>
            <a:r>
              <a:rPr lang="fr-FR" sz="900"/>
              <a:t>miDC</a:t>
            </a:r>
            <a:endParaRPr lang="fr-FR" sz="900">
              <a:latin typeface="Symbol" panose="05050102010706020507" pitchFamily="18" charset="2"/>
            </a:endParaRPr>
          </a:p>
        </p:txBody>
      </p:sp>
      <p:sp>
        <p:nvSpPr>
          <p:cNvPr id="22" name="TextBox 21"/>
          <p:cNvSpPr txBox="1"/>
          <p:nvPr/>
        </p:nvSpPr>
        <p:spPr>
          <a:xfrm>
            <a:off x="4152900" y="4131544"/>
            <a:ext cx="790601" cy="230832"/>
          </a:xfrm>
          <a:prstGeom prst="rect">
            <a:avLst/>
          </a:prstGeom>
          <a:noFill/>
        </p:spPr>
        <p:txBody>
          <a:bodyPr wrap="none" rtlCol="0">
            <a:spAutoFit/>
          </a:bodyPr>
          <a:lstStyle/>
          <a:p>
            <a:r>
              <a:rPr lang="fr-FR" sz="900"/>
              <a:t>Donor T cells</a:t>
            </a:r>
            <a:endParaRPr lang="fr-FR" sz="900">
              <a:latin typeface="Symbol" panose="05050102010706020507" pitchFamily="18" charset="2"/>
            </a:endParaRPr>
          </a:p>
        </p:txBody>
      </p:sp>
      <p:sp>
        <p:nvSpPr>
          <p:cNvPr id="23" name="TextBox 22"/>
          <p:cNvSpPr txBox="1"/>
          <p:nvPr/>
        </p:nvSpPr>
        <p:spPr>
          <a:xfrm>
            <a:off x="6568440" y="4687804"/>
            <a:ext cx="378630" cy="230832"/>
          </a:xfrm>
          <a:prstGeom prst="rect">
            <a:avLst/>
          </a:prstGeom>
          <a:noFill/>
        </p:spPr>
        <p:txBody>
          <a:bodyPr wrap="none" rtlCol="0">
            <a:spAutoFit/>
          </a:bodyPr>
          <a:lstStyle/>
          <a:p>
            <a:r>
              <a:rPr lang="fr-FR" sz="900"/>
              <a:t>Skin</a:t>
            </a:r>
            <a:endParaRPr lang="fr-FR" sz="900">
              <a:latin typeface="Symbol" panose="05050102010706020507" pitchFamily="18" charset="2"/>
            </a:endParaRPr>
          </a:p>
        </p:txBody>
      </p:sp>
      <p:sp>
        <p:nvSpPr>
          <p:cNvPr id="24" name="TextBox 23"/>
          <p:cNvSpPr txBox="1"/>
          <p:nvPr/>
        </p:nvSpPr>
        <p:spPr>
          <a:xfrm>
            <a:off x="6423660" y="3841984"/>
            <a:ext cx="356188" cy="230832"/>
          </a:xfrm>
          <a:prstGeom prst="rect">
            <a:avLst/>
          </a:prstGeom>
          <a:noFill/>
        </p:spPr>
        <p:txBody>
          <a:bodyPr wrap="none" rtlCol="0">
            <a:spAutoFit/>
          </a:bodyPr>
          <a:lstStyle/>
          <a:p>
            <a:r>
              <a:rPr lang="fr-FR" sz="900"/>
              <a:t>Gut</a:t>
            </a:r>
            <a:endParaRPr lang="fr-FR" sz="900">
              <a:latin typeface="Symbol" panose="05050102010706020507" pitchFamily="18" charset="2"/>
            </a:endParaRPr>
          </a:p>
        </p:txBody>
      </p:sp>
      <p:sp>
        <p:nvSpPr>
          <p:cNvPr id="25" name="TextBox 24"/>
          <p:cNvSpPr txBox="1"/>
          <p:nvPr/>
        </p:nvSpPr>
        <p:spPr>
          <a:xfrm>
            <a:off x="6073140" y="5396464"/>
            <a:ext cx="410690" cy="230832"/>
          </a:xfrm>
          <a:prstGeom prst="rect">
            <a:avLst/>
          </a:prstGeom>
          <a:noFill/>
        </p:spPr>
        <p:txBody>
          <a:bodyPr wrap="none" rtlCol="0">
            <a:spAutoFit/>
          </a:bodyPr>
          <a:lstStyle/>
          <a:p>
            <a:r>
              <a:rPr lang="fr-FR" sz="900"/>
              <a:t>Liver</a:t>
            </a:r>
            <a:endParaRPr lang="fr-FR" sz="900">
              <a:latin typeface="Symbol" panose="05050102010706020507" pitchFamily="18" charset="2"/>
            </a:endParaRPr>
          </a:p>
        </p:txBody>
      </p:sp>
      <p:sp>
        <p:nvSpPr>
          <p:cNvPr id="26" name="TextBox 25"/>
          <p:cNvSpPr txBox="1"/>
          <p:nvPr/>
        </p:nvSpPr>
        <p:spPr>
          <a:xfrm>
            <a:off x="2065632" y="3545394"/>
            <a:ext cx="1274708" cy="276999"/>
          </a:xfrm>
          <a:prstGeom prst="rect">
            <a:avLst/>
          </a:prstGeom>
          <a:noFill/>
        </p:spPr>
        <p:txBody>
          <a:bodyPr wrap="none" rtlCol="0">
            <a:spAutoFit/>
          </a:bodyPr>
          <a:lstStyle/>
          <a:p>
            <a:r>
              <a:rPr lang="fr-FR" sz="1200"/>
              <a:t>Dégâts tissulaires</a:t>
            </a:r>
          </a:p>
        </p:txBody>
      </p:sp>
      <p:sp>
        <p:nvSpPr>
          <p:cNvPr id="27" name="TextBox 26"/>
          <p:cNvSpPr txBox="1"/>
          <p:nvPr/>
        </p:nvSpPr>
        <p:spPr>
          <a:xfrm>
            <a:off x="3660006" y="3552715"/>
            <a:ext cx="1864613" cy="261610"/>
          </a:xfrm>
          <a:prstGeom prst="rect">
            <a:avLst/>
          </a:prstGeom>
          <a:noFill/>
        </p:spPr>
        <p:txBody>
          <a:bodyPr wrap="none" rtlCol="0">
            <a:spAutoFit/>
          </a:bodyPr>
          <a:lstStyle/>
          <a:p>
            <a:r>
              <a:rPr lang="fr-FR" sz="1100"/>
              <a:t>Activation des LT du donneur</a:t>
            </a:r>
          </a:p>
        </p:txBody>
      </p:sp>
      <p:sp>
        <p:nvSpPr>
          <p:cNvPr id="28" name="TextBox 27"/>
          <p:cNvSpPr txBox="1"/>
          <p:nvPr/>
        </p:nvSpPr>
        <p:spPr>
          <a:xfrm>
            <a:off x="5624172" y="3537774"/>
            <a:ext cx="1184940" cy="276999"/>
          </a:xfrm>
          <a:prstGeom prst="rect">
            <a:avLst/>
          </a:prstGeom>
          <a:noFill/>
        </p:spPr>
        <p:txBody>
          <a:bodyPr wrap="none" rtlCol="0">
            <a:spAutoFit/>
          </a:bodyPr>
          <a:lstStyle/>
          <a:p>
            <a:r>
              <a:rPr lang="fr-FR" sz="1200"/>
              <a:t>Phase effectrice</a:t>
            </a:r>
          </a:p>
        </p:txBody>
      </p:sp>
    </p:spTree>
    <p:extLst>
      <p:ext uri="{BB962C8B-B14F-4D97-AF65-F5344CB8AC3E}">
        <p14:creationId xmlns:p14="http://schemas.microsoft.com/office/powerpoint/2010/main" val="215305551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79512" y="260648"/>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600" dirty="0">
                <a:latin typeface="+mj-lt"/>
              </a:rPr>
              <a:t>Aspects cliniques du GVHD</a:t>
            </a:r>
          </a:p>
        </p:txBody>
      </p:sp>
      <p:sp>
        <p:nvSpPr>
          <p:cNvPr id="6" name="Shape 312"/>
          <p:cNvSpPr/>
          <p:nvPr/>
        </p:nvSpPr>
        <p:spPr>
          <a:xfrm>
            <a:off x="251520" y="1412776"/>
            <a:ext cx="8620298" cy="350691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l">
              <a:defRPr sz="2800">
                <a:latin typeface="Helvetica"/>
                <a:ea typeface="Helvetica"/>
                <a:cs typeface="Helvetica"/>
                <a:sym typeface="Helvetica"/>
              </a:defRPr>
            </a:lvl1pPr>
          </a:lstStyle>
          <a:p>
            <a:pPr marL="354013" indent="-354013" algn="just">
              <a:lnSpc>
                <a:spcPct val="90000"/>
              </a:lnSpc>
              <a:spcBef>
                <a:spcPts val="3000"/>
              </a:spcBef>
              <a:buFont typeface="Wingdings" pitchFamily="2" charset="2"/>
              <a:buChar char="Ø"/>
              <a:tabLst>
                <a:tab pos="265113" algn="l"/>
              </a:tabLst>
            </a:pPr>
            <a:r>
              <a:rPr lang="fr-CH" sz="2400" dirty="0">
                <a:latin typeface="+mn-lt"/>
                <a:sym typeface="Wingdings" pitchFamily="2" charset="2"/>
              </a:rPr>
              <a:t>Pour prévenir le GVHD, la plupart des transplantations ne se font que quand le couple donneur-receveur sont </a:t>
            </a:r>
            <a:r>
              <a:rPr lang="fr-CH" sz="2400" b="1" dirty="0">
                <a:latin typeface="+mn-lt"/>
                <a:sym typeface="Wingdings" pitchFamily="2" charset="2"/>
              </a:rPr>
              <a:t>CMH compatibles</a:t>
            </a:r>
            <a:r>
              <a:rPr lang="fr-CH" sz="2400" dirty="0">
                <a:latin typeface="+mn-lt"/>
                <a:sym typeface="Wingdings" pitchFamily="2" charset="2"/>
              </a:rPr>
              <a:t>.</a:t>
            </a:r>
          </a:p>
          <a:p>
            <a:pPr marL="354013" indent="-354013" algn="just">
              <a:lnSpc>
                <a:spcPct val="90000"/>
              </a:lnSpc>
              <a:spcBef>
                <a:spcPts val="3000"/>
              </a:spcBef>
              <a:buFont typeface="Wingdings" pitchFamily="2" charset="2"/>
              <a:buChar char="Ø"/>
              <a:tabLst>
                <a:tab pos="265113" algn="l"/>
              </a:tabLst>
            </a:pPr>
            <a:r>
              <a:rPr lang="fr-CH" sz="2400" dirty="0">
                <a:latin typeface="+mn-lt"/>
                <a:sym typeface="Wingdings" pitchFamily="2" charset="2"/>
              </a:rPr>
              <a:t>Même chez les couples compatibles le GVHD peut intervenir, une </a:t>
            </a:r>
            <a:r>
              <a:rPr lang="fr-CH" sz="2400" b="1" dirty="0">
                <a:latin typeface="+mn-lt"/>
                <a:sym typeface="Wingdings" pitchFamily="2" charset="2"/>
              </a:rPr>
              <a:t>thérapie immunosuppressive</a:t>
            </a:r>
            <a:r>
              <a:rPr lang="fr-CH" sz="2400" dirty="0">
                <a:latin typeface="+mn-lt"/>
                <a:sym typeface="Wingdings" pitchFamily="2" charset="2"/>
              </a:rPr>
              <a:t> est donc toujours indispensable.</a:t>
            </a:r>
          </a:p>
          <a:p>
            <a:pPr marL="354013" indent="-354013" algn="just">
              <a:lnSpc>
                <a:spcPct val="90000"/>
              </a:lnSpc>
              <a:spcBef>
                <a:spcPts val="3000"/>
              </a:spcBef>
              <a:buFont typeface="Wingdings" pitchFamily="2" charset="2"/>
              <a:buChar char="Ø"/>
              <a:tabLst>
                <a:tab pos="265113" algn="l"/>
              </a:tabLst>
            </a:pPr>
            <a:r>
              <a:rPr lang="fr-CH" sz="2400" dirty="0">
                <a:latin typeface="+mn-lt"/>
                <a:sym typeface="Wingdings" pitchFamily="2" charset="2"/>
              </a:rPr>
              <a:t>Le GVHD peut avoir un aspect cliniquement positif : les lymphocytes T du donneur peuvent éliminer les cellules tumorales résiduelles du receveur. C’est l’effet du greffon contre la tumeur/leucémie (= graft versus tumor/leukemia effect).</a:t>
            </a: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pPr/>
              <a:t>36</a:t>
            </a:fld>
            <a:endParaRPr lang="en-US"/>
          </a:p>
        </p:txBody>
      </p:sp>
      <p:sp>
        <p:nvSpPr>
          <p:cNvPr id="2" name="Rectangle 1"/>
          <p:cNvSpPr/>
          <p:nvPr/>
        </p:nvSpPr>
        <p:spPr>
          <a:xfrm>
            <a:off x="755576" y="5085184"/>
            <a:ext cx="7560840" cy="142808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5613" indent="-455613" algn="just">
              <a:lnSpc>
                <a:spcPct val="90000"/>
              </a:lnSpc>
              <a:spcBef>
                <a:spcPts val="3000"/>
              </a:spcBef>
            </a:pPr>
            <a:r>
              <a:rPr lang="fr-CH" sz="2400" dirty="0">
                <a:sym typeface="Wingdings"/>
              </a:rPr>
              <a:t> </a:t>
            </a:r>
            <a:r>
              <a:rPr lang="fr-CH" sz="2400" dirty="0">
                <a:sym typeface="Wingdings" pitchFamily="2" charset="2"/>
              </a:rPr>
              <a:t>En clinique, il faut donc </a:t>
            </a:r>
            <a:r>
              <a:rPr lang="fr-CH" sz="2400" b="1" dirty="0">
                <a:sym typeface="Wingdings" pitchFamily="2" charset="2"/>
              </a:rPr>
              <a:t>équilibrer</a:t>
            </a:r>
            <a:r>
              <a:rPr lang="fr-CH" sz="2400" dirty="0">
                <a:sym typeface="Wingdings" pitchFamily="2" charset="2"/>
              </a:rPr>
              <a:t> les effets néfastes du GVHD en proposant une immunosuppression adéquate mais éviter une immunosuppression totale, au risque de perdre l’effet du greffon contre la tumeur.</a:t>
            </a:r>
          </a:p>
        </p:txBody>
      </p:sp>
    </p:spTree>
    <p:extLst>
      <p:ext uri="{BB962C8B-B14F-4D97-AF65-F5344CB8AC3E}">
        <p14:creationId xmlns:p14="http://schemas.microsoft.com/office/powerpoint/2010/main" val="215651437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79512" y="260648"/>
            <a:ext cx="8768663" cy="1036685"/>
          </a:xfrm>
          <a:prstGeom prst="rect">
            <a:avLst/>
          </a:prstGeom>
          <a:effectLst/>
        </p:spPr>
      </p:pic>
      <p:sp>
        <p:nvSpPr>
          <p:cNvPr id="310" name="Shape 310"/>
          <p:cNvSpPr/>
          <p:nvPr/>
        </p:nvSpPr>
        <p:spPr>
          <a:xfrm>
            <a:off x="251520" y="357284"/>
            <a:ext cx="8640960"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200" dirty="0">
                <a:latin typeface="+mj-lt"/>
              </a:rPr>
              <a:t>Thérapies immunosuppressives (I) – lymphocytes T</a:t>
            </a:r>
          </a:p>
        </p:txBody>
      </p:sp>
      <p:sp>
        <p:nvSpPr>
          <p:cNvPr id="6" name="Shape 312"/>
          <p:cNvSpPr/>
          <p:nvPr/>
        </p:nvSpPr>
        <p:spPr>
          <a:xfrm>
            <a:off x="395536" y="1139859"/>
            <a:ext cx="8352928" cy="580390"/>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l">
              <a:defRPr sz="2800">
                <a:latin typeface="Helvetica"/>
                <a:ea typeface="Helvetica"/>
                <a:cs typeface="Helvetica"/>
                <a:sym typeface="Helvetica"/>
              </a:defRPr>
            </a:lvl1pPr>
          </a:lstStyle>
          <a:p>
            <a:pPr marL="354013" indent="-354013" algn="ctr">
              <a:lnSpc>
                <a:spcPts val="1900"/>
              </a:lnSpc>
              <a:spcBef>
                <a:spcPts val="3000"/>
              </a:spcBef>
              <a:tabLst>
                <a:tab pos="265113" algn="l"/>
              </a:tabLst>
            </a:pPr>
            <a:r>
              <a:rPr lang="fr-CH" sz="2400" b="1" dirty="0">
                <a:latin typeface="+mn-lt"/>
                <a:sym typeface="Wingdings" pitchFamily="2" charset="2"/>
              </a:rPr>
              <a:t>Les lymphocytes T (LT) sont essentiels dans les mécanismes de rejet d’allogreffe </a:t>
            </a:r>
          </a:p>
        </p:txBody>
      </p:sp>
      <p:grpSp>
        <p:nvGrpSpPr>
          <p:cNvPr id="29" name="Groupe 28"/>
          <p:cNvGrpSpPr/>
          <p:nvPr/>
        </p:nvGrpSpPr>
        <p:grpSpPr>
          <a:xfrm>
            <a:off x="539552" y="1772816"/>
            <a:ext cx="8136904" cy="4680520"/>
            <a:chOff x="251520" y="1700808"/>
            <a:chExt cx="8639183" cy="4969442"/>
          </a:xfrm>
        </p:grpSpPr>
        <p:pic>
          <p:nvPicPr>
            <p:cNvPr id="5" name="droppedImage.pdf"/>
            <p:cNvPicPr>
              <a:picLocks noChangeAspect="1"/>
            </p:cNvPicPr>
            <p:nvPr/>
          </p:nvPicPr>
          <p:blipFill>
            <a:blip r:embed="rId4" cstate="print">
              <a:extLst/>
            </a:blip>
            <a:stretch>
              <a:fillRect/>
            </a:stretch>
          </p:blipFill>
          <p:spPr>
            <a:xfrm>
              <a:off x="4505812" y="1925779"/>
              <a:ext cx="489857" cy="489858"/>
            </a:xfrm>
            <a:prstGeom prst="rect">
              <a:avLst/>
            </a:prstGeom>
            <a:ln w="12700">
              <a:miter lim="400000"/>
            </a:ln>
            <a:effectLst>
              <a:outerShdw blurRad="38100" dist="38100" dir="5400000" rotWithShape="0">
                <a:srgbClr val="A6AAA9">
                  <a:alpha val="50000"/>
                </a:srgbClr>
              </a:outerShdw>
            </a:effectLst>
          </p:spPr>
        </p:pic>
        <p:sp>
          <p:nvSpPr>
            <p:cNvPr id="7" name="Shape 427"/>
            <p:cNvSpPr/>
            <p:nvPr/>
          </p:nvSpPr>
          <p:spPr>
            <a:xfrm>
              <a:off x="5076056" y="1700808"/>
              <a:ext cx="1728192" cy="361876"/>
            </a:xfrm>
            <a:prstGeom prst="rect">
              <a:avLst/>
            </a:prstGeom>
            <a:ln w="12700">
              <a:miter lim="400000"/>
            </a:ln>
            <a:extLst>
              <a:ext uri="{C572A759-6A51-4108-AA02-DFA0A04FC94B}">
                <ma14:wrappingTextBoxFlag xmlns="" xmlns:ma14="http://schemas.microsoft.com/office/mac/drawingml/2011/main" val="1"/>
              </a:ext>
            </a:extLst>
          </p:spPr>
          <p:txBody>
            <a:bodyPr wrap="square" lIns="26788" tIns="26788" rIns="26788" bIns="26788">
              <a:spAutoFit/>
            </a:bodyPr>
            <a:lstStyle>
              <a:lvl1pPr defTabSz="914400">
                <a:defRPr sz="2400" spc="-48">
                  <a:uFill>
                    <a:solidFill>
                      <a:srgbClr val="000000"/>
                    </a:solidFill>
                  </a:uFill>
                  <a:latin typeface="Avenir Book"/>
                  <a:ea typeface="Avenir Book"/>
                  <a:cs typeface="Avenir Book"/>
                  <a:sym typeface="Avenir Book"/>
                </a:defRPr>
              </a:lvl1pPr>
            </a:lstStyle>
            <a:p>
              <a:r>
                <a:rPr lang="fr-CH" sz="2000" dirty="0">
                  <a:latin typeface="+mj-lt"/>
                </a:rPr>
                <a:t>Lymphocytes T</a:t>
              </a:r>
              <a:endParaRPr sz="2000" dirty="0">
                <a:latin typeface="+mj-lt"/>
              </a:endParaRPr>
            </a:p>
          </p:txBody>
        </p:sp>
        <p:pic>
          <p:nvPicPr>
            <p:cNvPr id="8" name="droppedImage.pdf"/>
            <p:cNvPicPr>
              <a:picLocks noChangeAspect="1"/>
            </p:cNvPicPr>
            <p:nvPr/>
          </p:nvPicPr>
          <p:blipFill>
            <a:blip r:embed="rId5" cstate="print">
              <a:extLst/>
            </a:blip>
            <a:stretch>
              <a:fillRect/>
            </a:stretch>
          </p:blipFill>
          <p:spPr>
            <a:xfrm>
              <a:off x="3371907" y="1732115"/>
              <a:ext cx="857835" cy="877185"/>
            </a:xfrm>
            <a:prstGeom prst="rect">
              <a:avLst/>
            </a:prstGeom>
            <a:ln w="12700">
              <a:miter lim="400000"/>
            </a:ln>
            <a:effectLst>
              <a:outerShdw blurRad="38100" dist="38100" dir="5400000" rotWithShape="0">
                <a:srgbClr val="A6AAA9">
                  <a:alpha val="50000"/>
                </a:srgbClr>
              </a:outerShdw>
            </a:effectLst>
          </p:spPr>
        </p:pic>
        <p:sp>
          <p:nvSpPr>
            <p:cNvPr id="9" name="Shape 429"/>
            <p:cNvSpPr/>
            <p:nvPr/>
          </p:nvSpPr>
          <p:spPr>
            <a:xfrm>
              <a:off x="1775233" y="1714092"/>
              <a:ext cx="1628052" cy="669652"/>
            </a:xfrm>
            <a:prstGeom prst="rect">
              <a:avLst/>
            </a:prstGeom>
            <a:ln w="12700">
              <a:miter lim="400000"/>
            </a:ln>
            <a:extLst>
              <a:ext uri="{C572A759-6A51-4108-AA02-DFA0A04FC94B}">
                <ma14:wrappingTextBoxFlag xmlns="" xmlns:ma14="http://schemas.microsoft.com/office/mac/drawingml/2011/main" val="1"/>
              </a:ext>
            </a:extLst>
          </p:spPr>
          <p:txBody>
            <a:bodyPr lIns="26788" tIns="26788" rIns="26788" bIns="26788">
              <a:spAutoFit/>
            </a:bodyPr>
            <a:lstStyle>
              <a:lvl1pPr defTabSz="914400">
                <a:defRPr sz="2400" spc="-48">
                  <a:uFill>
                    <a:solidFill>
                      <a:srgbClr val="000000"/>
                    </a:solidFill>
                  </a:uFill>
                  <a:latin typeface="Avenir Book"/>
                  <a:ea typeface="Avenir Book"/>
                  <a:cs typeface="Avenir Book"/>
                  <a:sym typeface="Avenir Book"/>
                </a:defRPr>
              </a:lvl1pPr>
            </a:lstStyle>
            <a:p>
              <a:pPr algn="ctr"/>
              <a:r>
                <a:rPr lang="fr-CH" sz="2000" dirty="0">
                  <a:latin typeface="+mj-lt"/>
                </a:rPr>
                <a:t>Cellules dendritiques</a:t>
              </a:r>
              <a:endParaRPr sz="2000" dirty="0">
                <a:latin typeface="+mj-lt"/>
              </a:endParaRPr>
            </a:p>
          </p:txBody>
        </p:sp>
        <p:pic>
          <p:nvPicPr>
            <p:cNvPr id="10" name="droppedImage.pdf"/>
            <p:cNvPicPr>
              <a:picLocks noChangeAspect="1"/>
            </p:cNvPicPr>
            <p:nvPr/>
          </p:nvPicPr>
          <p:blipFill>
            <a:blip r:embed="rId6" cstate="print">
              <a:extLst/>
            </a:blip>
            <a:stretch>
              <a:fillRect/>
            </a:stretch>
          </p:blipFill>
          <p:spPr>
            <a:xfrm>
              <a:off x="1163476" y="4898646"/>
              <a:ext cx="784581" cy="812602"/>
            </a:xfrm>
            <a:prstGeom prst="rect">
              <a:avLst/>
            </a:prstGeom>
            <a:ln w="12700">
              <a:miter lim="400000"/>
            </a:ln>
            <a:effectLst>
              <a:outerShdw blurRad="38100" dist="38100" dir="5400000" rotWithShape="0">
                <a:srgbClr val="A6AAA9">
                  <a:alpha val="50000"/>
                </a:srgbClr>
              </a:outerShdw>
            </a:effectLst>
          </p:spPr>
        </p:pic>
        <p:pic>
          <p:nvPicPr>
            <p:cNvPr id="11" name="droppedImage.pdf"/>
            <p:cNvPicPr>
              <a:picLocks noChangeAspect="1"/>
            </p:cNvPicPr>
            <p:nvPr/>
          </p:nvPicPr>
          <p:blipFill>
            <a:blip r:embed="rId7" cstate="print">
              <a:extLst/>
            </a:blip>
            <a:stretch>
              <a:fillRect/>
            </a:stretch>
          </p:blipFill>
          <p:spPr>
            <a:xfrm>
              <a:off x="3102091" y="5294097"/>
              <a:ext cx="666263" cy="666263"/>
            </a:xfrm>
            <a:prstGeom prst="rect">
              <a:avLst/>
            </a:prstGeom>
            <a:ln w="12700">
              <a:miter lim="400000"/>
            </a:ln>
            <a:effectLst>
              <a:outerShdw blurRad="38100" dist="38100" dir="5400000" rotWithShape="0">
                <a:srgbClr val="A6AAA9">
                  <a:alpha val="50000"/>
                </a:srgbClr>
              </a:outerShdw>
            </a:effectLst>
          </p:spPr>
        </p:pic>
        <p:pic>
          <p:nvPicPr>
            <p:cNvPr id="12" name="droppedImage.pdf"/>
            <p:cNvPicPr>
              <a:picLocks noChangeAspect="1"/>
            </p:cNvPicPr>
            <p:nvPr/>
          </p:nvPicPr>
          <p:blipFill>
            <a:blip r:embed="rId8" cstate="print">
              <a:extLst/>
            </a:blip>
            <a:stretch>
              <a:fillRect/>
            </a:stretch>
          </p:blipFill>
          <p:spPr>
            <a:xfrm>
              <a:off x="6741950" y="5269344"/>
              <a:ext cx="1267066" cy="505479"/>
            </a:xfrm>
            <a:prstGeom prst="rect">
              <a:avLst/>
            </a:prstGeom>
            <a:ln w="12700">
              <a:miter lim="400000"/>
            </a:ln>
            <a:effectLst>
              <a:outerShdw blurRad="38100" dist="38100" dir="5400000" rotWithShape="0">
                <a:srgbClr val="A6AAA9">
                  <a:alpha val="50000"/>
                </a:srgbClr>
              </a:outerShdw>
            </a:effectLst>
          </p:spPr>
        </p:pic>
        <p:pic>
          <p:nvPicPr>
            <p:cNvPr id="13" name="droppedImage.pdf"/>
            <p:cNvPicPr>
              <a:picLocks noChangeAspect="1"/>
            </p:cNvPicPr>
            <p:nvPr/>
          </p:nvPicPr>
          <p:blipFill>
            <a:blip r:embed="rId4" cstate="print">
              <a:extLst/>
            </a:blip>
            <a:stretch>
              <a:fillRect/>
            </a:stretch>
          </p:blipFill>
          <p:spPr>
            <a:xfrm>
              <a:off x="4068294" y="3587028"/>
              <a:ext cx="489858" cy="489857"/>
            </a:xfrm>
            <a:prstGeom prst="rect">
              <a:avLst/>
            </a:prstGeom>
            <a:ln w="12700">
              <a:miter lim="400000"/>
            </a:ln>
            <a:effectLst>
              <a:outerShdw blurRad="495300" dist="66738" dir="5400000" rotWithShape="0">
                <a:schemeClr val="accent3">
                  <a:satOff val="18648"/>
                  <a:lumOff val="5971"/>
                  <a:alpha val="79687"/>
                </a:schemeClr>
              </a:outerShdw>
            </a:effectLst>
          </p:spPr>
        </p:pic>
        <p:sp>
          <p:nvSpPr>
            <p:cNvPr id="14" name="Shape 434"/>
            <p:cNvSpPr/>
            <p:nvPr/>
          </p:nvSpPr>
          <p:spPr>
            <a:xfrm>
              <a:off x="4644008" y="3429000"/>
              <a:ext cx="1237400" cy="361876"/>
            </a:xfrm>
            <a:prstGeom prst="rect">
              <a:avLst/>
            </a:prstGeom>
            <a:ln w="12700">
              <a:miter lim="400000"/>
            </a:ln>
            <a:extLst>
              <a:ext uri="{C572A759-6A51-4108-AA02-DFA0A04FC94B}">
                <ma14:wrappingTextBoxFlag xmlns="" xmlns:ma14="http://schemas.microsoft.com/office/mac/drawingml/2011/main" val="1"/>
              </a:ext>
            </a:extLst>
          </p:spPr>
          <p:txBody>
            <a:bodyPr wrap="square" lIns="26788" tIns="26788" rIns="26788" bIns="26788">
              <a:spAutoFit/>
            </a:bodyPr>
            <a:lstStyle>
              <a:lvl1pPr defTabSz="914400">
                <a:defRPr sz="2400" spc="-48">
                  <a:uFill>
                    <a:solidFill>
                      <a:srgbClr val="000000"/>
                    </a:solidFill>
                  </a:uFill>
                  <a:latin typeface="Avenir Black"/>
                  <a:ea typeface="Avenir Black"/>
                  <a:cs typeface="Avenir Black"/>
                  <a:sym typeface="Avenir Black"/>
                </a:defRPr>
              </a:lvl1pPr>
            </a:lstStyle>
            <a:p>
              <a:pPr algn="ctr"/>
              <a:r>
                <a:rPr lang="fr-CH" sz="2000" dirty="0">
                  <a:latin typeface="+mj-lt"/>
                </a:rPr>
                <a:t>LT activés</a:t>
              </a:r>
              <a:endParaRPr sz="2000" dirty="0">
                <a:latin typeface="+mj-lt"/>
              </a:endParaRPr>
            </a:p>
          </p:txBody>
        </p:sp>
        <p:pic>
          <p:nvPicPr>
            <p:cNvPr id="15" name="droppedImage.pdf"/>
            <p:cNvPicPr>
              <a:picLocks noChangeAspect="1"/>
            </p:cNvPicPr>
            <p:nvPr/>
          </p:nvPicPr>
          <p:blipFill>
            <a:blip r:embed="rId9" cstate="print">
              <a:alphaModFix amt="85139"/>
              <a:extLst/>
            </a:blip>
            <a:stretch>
              <a:fillRect/>
            </a:stretch>
          </p:blipFill>
          <p:spPr>
            <a:xfrm>
              <a:off x="4602825" y="4836363"/>
              <a:ext cx="616034" cy="786741"/>
            </a:xfrm>
            <a:prstGeom prst="rect">
              <a:avLst/>
            </a:prstGeom>
            <a:ln w="12700">
              <a:miter lim="400000"/>
            </a:ln>
            <a:effectLst>
              <a:outerShdw blurRad="38100" dist="38100" dir="5400000" rotWithShape="0">
                <a:srgbClr val="A6AAA9">
                  <a:alpha val="50000"/>
                </a:srgbClr>
              </a:outerShdw>
            </a:effectLst>
          </p:spPr>
        </p:pic>
        <p:sp>
          <p:nvSpPr>
            <p:cNvPr id="16" name="Shape 436"/>
            <p:cNvSpPr/>
            <p:nvPr/>
          </p:nvSpPr>
          <p:spPr>
            <a:xfrm>
              <a:off x="4745984" y="4476507"/>
              <a:ext cx="1770232" cy="361876"/>
            </a:xfrm>
            <a:prstGeom prst="rect">
              <a:avLst/>
            </a:prstGeom>
            <a:ln w="12700">
              <a:miter lim="400000"/>
            </a:ln>
            <a:extLst>
              <a:ext uri="{C572A759-6A51-4108-AA02-DFA0A04FC94B}">
                <ma14:wrappingTextBoxFlag xmlns="" xmlns:ma14="http://schemas.microsoft.com/office/mac/drawingml/2011/main" val="1"/>
              </a:ext>
            </a:extLst>
          </p:spPr>
          <p:txBody>
            <a:bodyPr wrap="square" lIns="26788" tIns="26788" rIns="26788" bIns="26788">
              <a:spAutoFit/>
            </a:bodyPr>
            <a:lstStyle>
              <a:lvl1pPr defTabSz="914400">
                <a:defRPr sz="2400" spc="-48">
                  <a:uFill>
                    <a:solidFill>
                      <a:srgbClr val="000000"/>
                    </a:solidFill>
                  </a:uFill>
                  <a:latin typeface="Avenir Book"/>
                  <a:ea typeface="Avenir Book"/>
                  <a:cs typeface="Avenir Book"/>
                  <a:sym typeface="Avenir Book"/>
                </a:defRPr>
              </a:lvl1pPr>
            </a:lstStyle>
            <a:p>
              <a:pPr algn="ctr"/>
              <a:r>
                <a:rPr lang="fr-CH" sz="2000" dirty="0">
                  <a:latin typeface="+mj-lt"/>
                </a:rPr>
                <a:t>Lymphocytes B</a:t>
              </a:r>
              <a:endParaRPr sz="2000" dirty="0">
                <a:latin typeface="+mj-lt"/>
              </a:endParaRPr>
            </a:p>
          </p:txBody>
        </p:sp>
        <p:sp>
          <p:nvSpPr>
            <p:cNvPr id="17" name="Shape 437"/>
            <p:cNvSpPr/>
            <p:nvPr/>
          </p:nvSpPr>
          <p:spPr>
            <a:xfrm>
              <a:off x="6727480" y="4471539"/>
              <a:ext cx="1628052" cy="669652"/>
            </a:xfrm>
            <a:prstGeom prst="rect">
              <a:avLst/>
            </a:prstGeom>
            <a:ln w="12700">
              <a:miter lim="400000"/>
            </a:ln>
            <a:extLst>
              <a:ext uri="{C572A759-6A51-4108-AA02-DFA0A04FC94B}">
                <ma14:wrappingTextBoxFlag xmlns="" xmlns:ma14="http://schemas.microsoft.com/office/mac/drawingml/2011/main" val="1"/>
              </a:ext>
            </a:extLst>
          </p:spPr>
          <p:txBody>
            <a:bodyPr lIns="26788" tIns="26788" rIns="26788" bIns="26788">
              <a:spAutoFit/>
            </a:bodyPr>
            <a:lstStyle>
              <a:lvl1pPr defTabSz="914400">
                <a:defRPr sz="2400" spc="-48">
                  <a:uFill>
                    <a:solidFill>
                      <a:srgbClr val="000000"/>
                    </a:solidFill>
                  </a:uFill>
                  <a:latin typeface="Avenir Book"/>
                  <a:ea typeface="Avenir Book"/>
                  <a:cs typeface="Avenir Book"/>
                  <a:sym typeface="Avenir Book"/>
                </a:defRPr>
              </a:lvl1pPr>
            </a:lstStyle>
            <a:p>
              <a:pPr algn="ctr"/>
              <a:r>
                <a:rPr lang="fr-CH" sz="2000" dirty="0">
                  <a:latin typeface="+mj-lt"/>
                </a:rPr>
                <a:t>Cellules endothéliales</a:t>
              </a:r>
              <a:endParaRPr sz="2000" dirty="0">
                <a:latin typeface="+mj-lt"/>
              </a:endParaRPr>
            </a:p>
          </p:txBody>
        </p:sp>
        <p:sp>
          <p:nvSpPr>
            <p:cNvPr id="18" name="Shape 438"/>
            <p:cNvSpPr/>
            <p:nvPr/>
          </p:nvSpPr>
          <p:spPr>
            <a:xfrm>
              <a:off x="2510438" y="4833430"/>
              <a:ext cx="1793089" cy="384214"/>
            </a:xfrm>
            <a:prstGeom prst="rect">
              <a:avLst/>
            </a:prstGeom>
            <a:ln w="12700">
              <a:miter lim="400000"/>
            </a:ln>
            <a:extLst>
              <a:ext uri="{C572A759-6A51-4108-AA02-DFA0A04FC94B}">
                <ma14:wrappingTextBoxFlag xmlns="" xmlns:ma14="http://schemas.microsoft.com/office/mac/drawingml/2011/main" val="1"/>
              </a:ext>
            </a:extLst>
          </p:spPr>
          <p:txBody>
            <a:bodyPr wrap="square" lIns="26788" tIns="26788" rIns="26788" bIns="26788">
              <a:spAutoFit/>
            </a:bodyPr>
            <a:lstStyle>
              <a:lvl1pPr defTabSz="914400">
                <a:defRPr sz="2400" spc="-48">
                  <a:uFill>
                    <a:solidFill>
                      <a:srgbClr val="000000"/>
                    </a:solidFill>
                  </a:uFill>
                  <a:latin typeface="Avenir Book"/>
                  <a:ea typeface="Avenir Book"/>
                  <a:cs typeface="Avenir Book"/>
                  <a:sym typeface="Avenir Book"/>
                </a:defRPr>
              </a:lvl1pPr>
            </a:lstStyle>
            <a:p>
              <a:pPr algn="ctr"/>
              <a:r>
                <a:rPr lang="fr-CH" sz="2000" dirty="0">
                  <a:latin typeface="+mj-lt"/>
                </a:rPr>
                <a:t>LT cytotoxiques</a:t>
              </a:r>
              <a:endParaRPr sz="2000" dirty="0">
                <a:latin typeface="+mj-lt"/>
              </a:endParaRPr>
            </a:p>
          </p:txBody>
        </p:sp>
        <p:sp>
          <p:nvSpPr>
            <p:cNvPr id="19" name="Shape 439"/>
            <p:cNvSpPr/>
            <p:nvPr/>
          </p:nvSpPr>
          <p:spPr>
            <a:xfrm>
              <a:off x="251520" y="4581128"/>
              <a:ext cx="1628052" cy="361876"/>
            </a:xfrm>
            <a:prstGeom prst="rect">
              <a:avLst/>
            </a:prstGeom>
            <a:ln w="12700">
              <a:miter lim="400000"/>
            </a:ln>
            <a:extLst>
              <a:ext uri="{C572A759-6A51-4108-AA02-DFA0A04FC94B}">
                <ma14:wrappingTextBoxFlag xmlns="" xmlns:ma14="http://schemas.microsoft.com/office/mac/drawingml/2011/main" val="1"/>
              </a:ext>
            </a:extLst>
          </p:spPr>
          <p:txBody>
            <a:bodyPr lIns="26788" tIns="26788" rIns="26788" bIns="26788">
              <a:spAutoFit/>
            </a:bodyPr>
            <a:lstStyle>
              <a:lvl1pPr defTabSz="914400">
                <a:defRPr sz="2400" spc="-48">
                  <a:uFill>
                    <a:solidFill>
                      <a:srgbClr val="000000"/>
                    </a:solidFill>
                  </a:uFill>
                  <a:latin typeface="Avenir Book"/>
                  <a:ea typeface="Avenir Book"/>
                  <a:cs typeface="Avenir Book"/>
                  <a:sym typeface="Avenir Book"/>
                </a:defRPr>
              </a:lvl1pPr>
            </a:lstStyle>
            <a:p>
              <a:r>
                <a:rPr lang="fr-CH" sz="2000" dirty="0">
                  <a:latin typeface="+mj-lt"/>
                </a:rPr>
                <a:t>Macrophages</a:t>
              </a:r>
              <a:endParaRPr sz="2000" dirty="0">
                <a:latin typeface="+mj-lt"/>
              </a:endParaRPr>
            </a:p>
          </p:txBody>
        </p:sp>
        <p:sp>
          <p:nvSpPr>
            <p:cNvPr id="20" name="Shape 440"/>
            <p:cNvSpPr/>
            <p:nvPr/>
          </p:nvSpPr>
          <p:spPr>
            <a:xfrm>
              <a:off x="4313223" y="2697974"/>
              <a:ext cx="1" cy="709145"/>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21" name="Shape 441"/>
            <p:cNvSpPr/>
            <p:nvPr/>
          </p:nvSpPr>
          <p:spPr>
            <a:xfrm flipH="1">
              <a:off x="1903505" y="3950455"/>
              <a:ext cx="1813734" cy="770174"/>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22" name="Shape 442"/>
            <p:cNvSpPr/>
            <p:nvPr/>
          </p:nvSpPr>
          <p:spPr>
            <a:xfrm flipH="1">
              <a:off x="3628358" y="4330086"/>
              <a:ext cx="482799" cy="637469"/>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23" name="Shape 443"/>
            <p:cNvSpPr/>
            <p:nvPr/>
          </p:nvSpPr>
          <p:spPr>
            <a:xfrm>
              <a:off x="4550496" y="4336899"/>
              <a:ext cx="203259" cy="343804"/>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24" name="Shape 444"/>
            <p:cNvSpPr/>
            <p:nvPr/>
          </p:nvSpPr>
          <p:spPr>
            <a:xfrm>
              <a:off x="4747976" y="3913593"/>
              <a:ext cx="2321264" cy="790835"/>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25" name="Shape 445"/>
            <p:cNvSpPr/>
            <p:nvPr/>
          </p:nvSpPr>
          <p:spPr>
            <a:xfrm>
              <a:off x="413120" y="5827318"/>
              <a:ext cx="1749723" cy="384214"/>
            </a:xfrm>
            <a:prstGeom prst="rect">
              <a:avLst/>
            </a:prstGeom>
            <a:ln w="12700">
              <a:miter lim="400000"/>
            </a:ln>
            <a:extLst>
              <a:ext uri="{C572A759-6A51-4108-AA02-DFA0A04FC94B}">
                <ma14:wrappingTextBoxFlag xmlns="" xmlns:ma14="http://schemas.microsoft.com/office/mac/drawingml/2011/main" val="1"/>
              </a:ext>
            </a:extLst>
          </p:spPr>
          <p:txBody>
            <a:bodyPr wrap="square" lIns="26788" tIns="26788" rIns="26788" bIns="26788">
              <a:spAutoFit/>
            </a:bodyPr>
            <a:lstStyle/>
            <a:p>
              <a:pPr algn="ctr" defTabSz="642915">
                <a:defRPr sz="2400" spc="-48">
                  <a:uFill>
                    <a:solidFill>
                      <a:srgbClr val="000000"/>
                    </a:solidFill>
                  </a:uFill>
                  <a:latin typeface="Avenir Book"/>
                  <a:ea typeface="Avenir Book"/>
                  <a:cs typeface="Avenir Book"/>
                  <a:sym typeface="Avenir Book"/>
                </a:defRPr>
              </a:pPr>
              <a:r>
                <a:rPr sz="2000" dirty="0">
                  <a:latin typeface="+mj-lt"/>
                </a:rPr>
                <a:t>TNF,</a:t>
              </a:r>
              <a:r>
                <a:rPr lang="fr-CH" sz="2000" dirty="0">
                  <a:latin typeface="+mj-lt"/>
                </a:rPr>
                <a:t> </a:t>
              </a:r>
              <a:r>
                <a:rPr sz="2000" dirty="0">
                  <a:latin typeface="+mj-lt"/>
                </a:rPr>
                <a:t>iNOS</a:t>
              </a:r>
            </a:p>
          </p:txBody>
        </p:sp>
        <p:sp>
          <p:nvSpPr>
            <p:cNvPr id="26" name="Shape 446"/>
            <p:cNvSpPr/>
            <p:nvPr/>
          </p:nvSpPr>
          <p:spPr>
            <a:xfrm>
              <a:off x="2599021" y="5895327"/>
              <a:ext cx="1628052" cy="669652"/>
            </a:xfrm>
            <a:prstGeom prst="rect">
              <a:avLst/>
            </a:prstGeom>
            <a:ln w="12700">
              <a:miter lim="400000"/>
            </a:ln>
            <a:extLst>
              <a:ext uri="{C572A759-6A51-4108-AA02-DFA0A04FC94B}">
                <ma14:wrappingTextBoxFlag xmlns="" xmlns:ma14="http://schemas.microsoft.com/office/mac/drawingml/2011/main" val="1"/>
              </a:ext>
            </a:extLst>
          </p:spPr>
          <p:txBody>
            <a:bodyPr lIns="26788" tIns="26788" rIns="26788" bIns="26788">
              <a:spAutoFit/>
            </a:bodyPr>
            <a:lstStyle/>
            <a:p>
              <a:pPr algn="ctr" defTabSz="642915">
                <a:defRPr sz="2400" spc="-48">
                  <a:uFill>
                    <a:solidFill>
                      <a:srgbClr val="000000"/>
                    </a:solidFill>
                  </a:uFill>
                  <a:latin typeface="Avenir Book"/>
                  <a:ea typeface="Avenir Book"/>
                  <a:cs typeface="Avenir Book"/>
                  <a:sym typeface="Avenir Book"/>
                </a:defRPr>
              </a:pPr>
              <a:r>
                <a:rPr sz="2000" dirty="0" err="1">
                  <a:latin typeface="+mj-lt"/>
                </a:rPr>
                <a:t>Perforin</a:t>
              </a:r>
              <a:r>
                <a:rPr lang="fr-CH" sz="2000" dirty="0">
                  <a:latin typeface="+mj-lt"/>
                </a:rPr>
                <a:t>e</a:t>
              </a:r>
              <a:r>
                <a:rPr sz="2000" dirty="0">
                  <a:latin typeface="+mj-lt"/>
                </a:rPr>
                <a:t>,</a:t>
              </a:r>
            </a:p>
            <a:p>
              <a:pPr algn="ctr" defTabSz="642915">
                <a:defRPr sz="2400" spc="-48">
                  <a:uFill>
                    <a:solidFill>
                      <a:srgbClr val="000000"/>
                    </a:solidFill>
                  </a:uFill>
                  <a:latin typeface="Avenir Book"/>
                  <a:ea typeface="Avenir Book"/>
                  <a:cs typeface="Avenir Book"/>
                  <a:sym typeface="Avenir Book"/>
                </a:defRPr>
              </a:pPr>
              <a:r>
                <a:rPr sz="2000" dirty="0" err="1">
                  <a:latin typeface="+mj-lt"/>
                </a:rPr>
                <a:t>Granzyme</a:t>
              </a:r>
              <a:endParaRPr sz="2000" dirty="0">
                <a:latin typeface="+mj-lt"/>
              </a:endParaRPr>
            </a:p>
          </p:txBody>
        </p:sp>
        <p:sp>
          <p:nvSpPr>
            <p:cNvPr id="27" name="Shape 447"/>
            <p:cNvSpPr/>
            <p:nvPr/>
          </p:nvSpPr>
          <p:spPr>
            <a:xfrm>
              <a:off x="4355976" y="5661247"/>
              <a:ext cx="1476610" cy="416891"/>
            </a:xfrm>
            <a:prstGeom prst="rect">
              <a:avLst/>
            </a:prstGeom>
            <a:ln w="12700">
              <a:miter lim="400000"/>
            </a:ln>
            <a:extLst>
              <a:ext uri="{C572A759-6A51-4108-AA02-DFA0A04FC94B}">
                <ma14:wrappingTextBoxFlag xmlns="" xmlns:ma14="http://schemas.microsoft.com/office/mac/drawingml/2011/main" val="1"/>
              </a:ext>
            </a:extLst>
          </p:spPr>
          <p:txBody>
            <a:bodyPr wrap="square" lIns="26788" tIns="26788" rIns="26788" bIns="26788">
              <a:spAutoFit/>
            </a:bodyPr>
            <a:lstStyle>
              <a:lvl1pPr defTabSz="914400">
                <a:defRPr sz="2400" spc="-48">
                  <a:uFill>
                    <a:solidFill>
                      <a:srgbClr val="000000"/>
                    </a:solidFill>
                  </a:uFill>
                  <a:latin typeface="Avenir Book"/>
                  <a:ea typeface="Avenir Book"/>
                  <a:cs typeface="Avenir Book"/>
                  <a:sym typeface="Avenir Book"/>
                </a:defRPr>
              </a:lvl1pPr>
            </a:lstStyle>
            <a:p>
              <a:pPr algn="ctr"/>
              <a:r>
                <a:rPr lang="fr-CH" sz="2200" dirty="0">
                  <a:latin typeface="+mj-lt"/>
                </a:rPr>
                <a:t>Anticorps</a:t>
              </a:r>
              <a:endParaRPr sz="2200" dirty="0">
                <a:latin typeface="+mj-lt"/>
              </a:endParaRPr>
            </a:p>
          </p:txBody>
        </p:sp>
        <p:sp>
          <p:nvSpPr>
            <p:cNvPr id="28" name="Shape 448"/>
            <p:cNvSpPr/>
            <p:nvPr/>
          </p:nvSpPr>
          <p:spPr>
            <a:xfrm>
              <a:off x="5940152" y="5878385"/>
              <a:ext cx="2950551" cy="791865"/>
            </a:xfrm>
            <a:prstGeom prst="rect">
              <a:avLst/>
            </a:prstGeom>
            <a:ln w="12700">
              <a:miter lim="400000"/>
            </a:ln>
            <a:extLst>
              <a:ext uri="{C572A759-6A51-4108-AA02-DFA0A04FC94B}">
                <ma14:wrappingTextBoxFlag xmlns="" xmlns:ma14="http://schemas.microsoft.com/office/mac/drawingml/2011/main" val="1"/>
              </a:ext>
            </a:extLst>
          </p:spPr>
          <p:txBody>
            <a:bodyPr lIns="26788" tIns="26788" rIns="26788" bIns="26788">
              <a:spAutoFit/>
            </a:bodyPr>
            <a:lstStyle/>
            <a:p>
              <a:pPr algn="ctr" defTabSz="642915">
                <a:lnSpc>
                  <a:spcPts val="1900"/>
                </a:lnSpc>
                <a:defRPr sz="2400" spc="-48">
                  <a:uFill>
                    <a:solidFill>
                      <a:srgbClr val="000000"/>
                    </a:solidFill>
                  </a:uFill>
                  <a:latin typeface="Avenir Book"/>
                  <a:ea typeface="Avenir Book"/>
                  <a:cs typeface="Avenir Book"/>
                  <a:sym typeface="Avenir Book"/>
                </a:defRPr>
              </a:pPr>
              <a:r>
                <a:rPr lang="fr-CH" sz="2000" dirty="0">
                  <a:latin typeface="+mj-lt"/>
                </a:rPr>
                <a:t>Recrutement de cellules immunes, molécules d’adhésion</a:t>
              </a:r>
              <a:endParaRPr sz="2000" dirty="0">
                <a:latin typeface="+mj-lt"/>
              </a:endParaRPr>
            </a:p>
          </p:txBody>
        </p:sp>
      </p:grpSp>
      <p:sp>
        <p:nvSpPr>
          <p:cNvPr id="30" name="Espace réservé du numéro de diapositive 29"/>
          <p:cNvSpPr>
            <a:spLocks noGrp="1"/>
          </p:cNvSpPr>
          <p:nvPr>
            <p:ph type="sldNum" sz="quarter" idx="2"/>
          </p:nvPr>
        </p:nvSpPr>
        <p:spPr/>
        <p:txBody>
          <a:bodyPr/>
          <a:lstStyle/>
          <a:p>
            <a:fld id="{86CB4B4D-7CA3-9044-876B-883B54F8677D}" type="slidenum">
              <a:rPr lang="en-US" smtClean="0"/>
              <a:pPr/>
              <a:t>37</a:t>
            </a:fld>
            <a:endParaRPr lang="en-US"/>
          </a:p>
        </p:txBody>
      </p:sp>
    </p:spTree>
    <p:extLst>
      <p:ext uri="{BB962C8B-B14F-4D97-AF65-F5344CB8AC3E}">
        <p14:creationId xmlns:p14="http://schemas.microsoft.com/office/powerpoint/2010/main" val="297845139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79512" y="260648"/>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200" dirty="0">
                <a:latin typeface="+mj-lt"/>
              </a:rPr>
              <a:t>Thérapies immunosuppressives (II) – stratégies</a:t>
            </a:r>
          </a:p>
        </p:txBody>
      </p:sp>
      <p:sp>
        <p:nvSpPr>
          <p:cNvPr id="6" name="Shape 312"/>
          <p:cNvSpPr/>
          <p:nvPr/>
        </p:nvSpPr>
        <p:spPr>
          <a:xfrm>
            <a:off x="323528" y="1196752"/>
            <a:ext cx="8352928" cy="5324337"/>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l">
              <a:defRPr sz="2800">
                <a:latin typeface="Helvetica"/>
                <a:ea typeface="Helvetica"/>
                <a:cs typeface="Helvetica"/>
                <a:sym typeface="Helvetica"/>
              </a:defRPr>
            </a:lvl1pPr>
          </a:lstStyle>
          <a:p>
            <a:pPr algn="just">
              <a:lnSpc>
                <a:spcPct val="90000"/>
              </a:lnSpc>
              <a:spcBef>
                <a:spcPts val="3000"/>
              </a:spcBef>
              <a:tabLst>
                <a:tab pos="265113" algn="l"/>
              </a:tabLst>
            </a:pPr>
            <a:r>
              <a:rPr lang="fr-CH" sz="2400" b="1" dirty="0">
                <a:latin typeface="+mn-lt"/>
                <a:sym typeface="Wingdings" pitchFamily="2" charset="2"/>
              </a:rPr>
              <a:t>Plusieurs stratégies peuvent être mises en œuvre pour provoquer l’arrêt efficace de l’activité des lymphocytes T (LT) :</a:t>
            </a:r>
          </a:p>
          <a:p>
            <a:pPr marL="457200" indent="-457200" algn="just">
              <a:lnSpc>
                <a:spcPct val="90000"/>
              </a:lnSpc>
              <a:spcBef>
                <a:spcPts val="1800"/>
              </a:spcBef>
              <a:buFont typeface="+mj-lt"/>
              <a:buAutoNum type="arabicPeriod"/>
              <a:tabLst>
                <a:tab pos="265113" algn="l"/>
              </a:tabLst>
            </a:pPr>
            <a:r>
              <a:rPr lang="fr-CH" sz="2400" u="sng" dirty="0">
                <a:latin typeface="+mn-lt"/>
                <a:sym typeface="Wingdings" pitchFamily="2" charset="2"/>
              </a:rPr>
              <a:t>Inhibition de l’activation des LT</a:t>
            </a:r>
            <a:r>
              <a:rPr lang="fr-CH" sz="2400" dirty="0">
                <a:latin typeface="+mn-lt"/>
                <a:sym typeface="Wingdings" pitchFamily="2" charset="2"/>
              </a:rPr>
              <a:t> :</a:t>
            </a:r>
          </a:p>
          <a:p>
            <a:pPr marL="717550" lvl="1" indent="-260350" algn="just">
              <a:lnSpc>
                <a:spcPct val="90000"/>
              </a:lnSpc>
              <a:spcBef>
                <a:spcPts val="400"/>
              </a:spcBef>
              <a:buFont typeface="Arial" pitchFamily="34" charset="0"/>
              <a:buChar char="•"/>
              <a:tabLst>
                <a:tab pos="265113" algn="l"/>
              </a:tabLst>
            </a:pPr>
            <a:r>
              <a:rPr lang="fr-CH" sz="2200" b="1" dirty="0">
                <a:sym typeface="Wingdings" pitchFamily="2" charset="2"/>
              </a:rPr>
              <a:t>Corticostéroïdes</a:t>
            </a:r>
            <a:r>
              <a:rPr lang="fr-CH" sz="2200" dirty="0">
                <a:sym typeface="Wingdings" pitchFamily="2" charset="2"/>
              </a:rPr>
              <a:t> : dérivés des hormones glucocorticoïdes, inhibent l’activation des LT et la réactivité du système immunitaire par la modulation de récepteurs intracellulaires. Leur effet est complexe (&gt; 20% des gènes leucocytaires sont modulés).</a:t>
            </a:r>
          </a:p>
          <a:p>
            <a:pPr marL="717550" lvl="1" indent="-260350" algn="just">
              <a:lnSpc>
                <a:spcPct val="90000"/>
              </a:lnSpc>
              <a:spcBef>
                <a:spcPts val="2400"/>
              </a:spcBef>
              <a:buFont typeface="Arial" pitchFamily="34" charset="0"/>
              <a:buChar char="•"/>
              <a:tabLst>
                <a:tab pos="265113" algn="l"/>
              </a:tabLst>
            </a:pPr>
            <a:r>
              <a:rPr lang="fr-CH" sz="2200" b="1" dirty="0" err="1">
                <a:sym typeface="Wingdings" pitchFamily="2" charset="2"/>
              </a:rPr>
              <a:t>Antimétabolites</a:t>
            </a:r>
            <a:r>
              <a:rPr lang="fr-CH" sz="2200" dirty="0">
                <a:sym typeface="Wingdings" pitchFamily="2" charset="2"/>
              </a:rPr>
              <a:t> </a:t>
            </a:r>
            <a:r>
              <a:rPr lang="fr-CH" sz="2200" b="1" dirty="0">
                <a:sym typeface="Wingdings" pitchFamily="2" charset="2"/>
              </a:rPr>
              <a:t>(</a:t>
            </a:r>
            <a:r>
              <a:rPr lang="fr-CH" sz="2200" b="1" dirty="0" err="1">
                <a:sym typeface="Wingdings" pitchFamily="2" charset="2"/>
              </a:rPr>
              <a:t>cyclophosphamide</a:t>
            </a:r>
            <a:r>
              <a:rPr lang="fr-CH" sz="2200" b="1" dirty="0">
                <a:sym typeface="Wingdings" pitchFamily="2" charset="2"/>
              </a:rPr>
              <a:t>, </a:t>
            </a:r>
            <a:r>
              <a:rPr lang="fr-CH" sz="2200" b="1" dirty="0" err="1">
                <a:sym typeface="Wingdings" pitchFamily="2" charset="2"/>
              </a:rPr>
              <a:t>azathioprine</a:t>
            </a:r>
            <a:r>
              <a:rPr lang="fr-CH" sz="2200" b="1" dirty="0">
                <a:sym typeface="Wingdings" pitchFamily="2" charset="2"/>
              </a:rPr>
              <a:t>, </a:t>
            </a:r>
            <a:r>
              <a:rPr lang="fr-CH" sz="2200" b="1" dirty="0" err="1">
                <a:sym typeface="Wingdings" pitchFamily="2" charset="2"/>
              </a:rPr>
              <a:t>mycophénolate</a:t>
            </a:r>
            <a:r>
              <a:rPr lang="fr-CH" sz="2200" b="1" dirty="0">
                <a:sym typeface="Wingdings" pitchFamily="2" charset="2"/>
              </a:rPr>
              <a:t>) </a:t>
            </a:r>
            <a:r>
              <a:rPr lang="fr-CH" sz="2200" dirty="0">
                <a:sym typeface="Wingdings" pitchFamily="2" charset="2"/>
              </a:rPr>
              <a:t>: inhibent la synthèse d’ADN provoquant un effet antiprolifératif sur les cellules à division rapide (</a:t>
            </a:r>
            <a:r>
              <a:rPr lang="fr-CH" sz="2200" dirty="0" err="1">
                <a:sym typeface="Wingdings" pitchFamily="2" charset="2"/>
              </a:rPr>
              <a:t>p.ex</a:t>
            </a:r>
            <a:r>
              <a:rPr lang="fr-CH" sz="2200" dirty="0">
                <a:sym typeface="Wingdings" pitchFamily="2" charset="2"/>
              </a:rPr>
              <a:t> : LT). Provoquent des effets secondaires sur les tissus à division cellulaire rapide (peau, moelle osseuse, système digestif).</a:t>
            </a:r>
          </a:p>
          <a:p>
            <a:pPr marL="717550" lvl="1" indent="-260350" algn="just">
              <a:lnSpc>
                <a:spcPct val="90000"/>
              </a:lnSpc>
              <a:spcBef>
                <a:spcPts val="2400"/>
              </a:spcBef>
              <a:buFont typeface="Arial" pitchFamily="34" charset="0"/>
              <a:buChar char="•"/>
              <a:tabLst>
                <a:tab pos="265113" algn="l"/>
              </a:tabLst>
            </a:pPr>
            <a:r>
              <a:rPr lang="fr-CH" sz="2200" b="1" dirty="0">
                <a:sym typeface="Wingdings" pitchFamily="2" charset="2"/>
              </a:rPr>
              <a:t>Cyclosporine A, Tacrolimus </a:t>
            </a:r>
            <a:r>
              <a:rPr lang="fr-CH" sz="2200" dirty="0">
                <a:sym typeface="Wingdings" pitchFamily="2" charset="2"/>
              </a:rPr>
              <a:t>: inhibent la calcineurine  inhibition de NFAT  réduction d’IL-2  inhibition de la prolifération des LT</a:t>
            </a: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pPr/>
              <a:t>38</a:t>
            </a:fld>
            <a:endParaRPr lang="en-US"/>
          </a:p>
        </p:txBody>
      </p:sp>
    </p:spTree>
    <p:extLst>
      <p:ext uri="{BB962C8B-B14F-4D97-AF65-F5344CB8AC3E}">
        <p14:creationId xmlns:p14="http://schemas.microsoft.com/office/powerpoint/2010/main" val="371008006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79512" y="260648"/>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200" dirty="0">
                <a:latin typeface="+mj-lt"/>
              </a:rPr>
              <a:t>Thérapies immunosuppressives (II) – stratégies</a:t>
            </a:r>
          </a:p>
        </p:txBody>
      </p:sp>
      <p:sp>
        <p:nvSpPr>
          <p:cNvPr id="6" name="Shape 312"/>
          <p:cNvSpPr/>
          <p:nvPr/>
        </p:nvSpPr>
        <p:spPr>
          <a:xfrm>
            <a:off x="251520" y="1284468"/>
            <a:ext cx="8352928" cy="5700850"/>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l">
              <a:defRPr sz="2800">
                <a:latin typeface="Helvetica"/>
                <a:ea typeface="Helvetica"/>
                <a:cs typeface="Helvetica"/>
                <a:sym typeface="Helvetica"/>
              </a:defRPr>
            </a:lvl1pPr>
          </a:lstStyle>
          <a:p>
            <a:pPr algn="just">
              <a:lnSpc>
                <a:spcPct val="90000"/>
              </a:lnSpc>
              <a:spcBef>
                <a:spcPts val="1800"/>
              </a:spcBef>
              <a:tabLst>
                <a:tab pos="265113" algn="l"/>
              </a:tabLst>
            </a:pPr>
            <a:r>
              <a:rPr lang="fr-CH" sz="2400" dirty="0">
                <a:latin typeface="Calibri"/>
                <a:cs typeface="Calibri"/>
                <a:sym typeface="Wingdings" pitchFamily="2" charset="2"/>
              </a:rPr>
              <a:t>2.   </a:t>
            </a:r>
            <a:r>
              <a:rPr lang="fr-CH" sz="2400" u="sng" dirty="0">
                <a:latin typeface="Calibri"/>
                <a:cs typeface="Calibri"/>
                <a:sym typeface="Wingdings" pitchFamily="2" charset="2"/>
              </a:rPr>
              <a:t>Inhibition de la signalisation des LT</a:t>
            </a:r>
            <a:r>
              <a:rPr lang="fr-CH" sz="2400" dirty="0">
                <a:latin typeface="Calibri"/>
                <a:cs typeface="Calibri"/>
                <a:sym typeface="Wingdings" pitchFamily="2" charset="2"/>
              </a:rPr>
              <a:t> :</a:t>
            </a:r>
          </a:p>
          <a:p>
            <a:pPr marL="717550" lvl="1" indent="-260350" algn="just">
              <a:lnSpc>
                <a:spcPct val="90000"/>
              </a:lnSpc>
              <a:spcBef>
                <a:spcPts val="400"/>
              </a:spcBef>
              <a:buFont typeface="Arial" pitchFamily="34" charset="0"/>
              <a:buChar char="•"/>
              <a:tabLst>
                <a:tab pos="265113" algn="l"/>
              </a:tabLst>
            </a:pPr>
            <a:r>
              <a:rPr lang="fr-CH" sz="2200" b="1" dirty="0">
                <a:latin typeface="Calibri"/>
                <a:cs typeface="Calibri"/>
                <a:sym typeface="Wingdings" pitchFamily="2" charset="2"/>
              </a:rPr>
              <a:t>Rapamycine (= Sirolimus) </a:t>
            </a:r>
            <a:r>
              <a:rPr lang="fr-CH" sz="2200" dirty="0">
                <a:latin typeface="Calibri"/>
                <a:cs typeface="Calibri"/>
                <a:sym typeface="Wingdings" pitchFamily="2" charset="2"/>
              </a:rPr>
              <a:t>: inhibe l’activité de mTOR, qui est impliqué dans la régulation de la croissance et de la prolifération. Toutes les cellules sont atteintes, sans discrimination. </a:t>
            </a:r>
          </a:p>
          <a:p>
            <a:pPr marL="457200" indent="-457200" algn="just">
              <a:lnSpc>
                <a:spcPct val="90000"/>
              </a:lnSpc>
              <a:spcBef>
                <a:spcPts val="1200"/>
              </a:spcBef>
              <a:tabLst>
                <a:tab pos="265113" algn="l"/>
              </a:tabLst>
            </a:pPr>
            <a:r>
              <a:rPr lang="fr-CH" sz="2400" dirty="0">
                <a:latin typeface="Calibri"/>
                <a:cs typeface="Calibri"/>
                <a:sym typeface="Wingdings" pitchFamily="2" charset="2"/>
              </a:rPr>
              <a:t>3.   </a:t>
            </a:r>
            <a:r>
              <a:rPr lang="fr-CH" sz="2400" u="sng" dirty="0">
                <a:latin typeface="Calibri"/>
                <a:cs typeface="Calibri"/>
                <a:sym typeface="Wingdings" pitchFamily="2" charset="2"/>
              </a:rPr>
              <a:t>Anticorps dirigés contres les LT</a:t>
            </a:r>
            <a:r>
              <a:rPr lang="fr-CH" sz="2400" dirty="0">
                <a:latin typeface="Calibri"/>
                <a:cs typeface="Calibri"/>
                <a:sym typeface="Wingdings" pitchFamily="2" charset="2"/>
              </a:rPr>
              <a:t> :</a:t>
            </a:r>
          </a:p>
          <a:p>
            <a:pPr marL="717550" lvl="1" indent="-260350" algn="just">
              <a:lnSpc>
                <a:spcPct val="90000"/>
              </a:lnSpc>
              <a:spcBef>
                <a:spcPts val="600"/>
              </a:spcBef>
              <a:buFont typeface="Arial" pitchFamily="34" charset="0"/>
              <a:buChar char="•"/>
              <a:tabLst>
                <a:tab pos="265113" algn="l"/>
              </a:tabLst>
            </a:pPr>
            <a:r>
              <a:rPr lang="fr-CH" sz="2200" b="1" dirty="0">
                <a:latin typeface="Calibri"/>
                <a:cs typeface="Calibri"/>
                <a:sym typeface="Wingdings" pitchFamily="2" charset="2"/>
              </a:rPr>
              <a:t>Globulines anti-lymphocytaires </a:t>
            </a:r>
            <a:r>
              <a:rPr lang="fr-CH" sz="2200" dirty="0">
                <a:latin typeface="Calibri"/>
                <a:cs typeface="Calibri"/>
                <a:sym typeface="Wingdings" pitchFamily="2" charset="2"/>
              </a:rPr>
              <a:t>: immunoglobulines </a:t>
            </a:r>
            <a:r>
              <a:rPr lang="fr-CH" sz="2200" dirty="0" err="1">
                <a:latin typeface="Calibri"/>
                <a:cs typeface="Calibri"/>
                <a:sym typeface="Wingdings" pitchFamily="2" charset="2"/>
              </a:rPr>
              <a:t>polyclonales</a:t>
            </a:r>
            <a:r>
              <a:rPr lang="fr-CH" sz="2200" dirty="0">
                <a:latin typeface="Calibri"/>
                <a:cs typeface="Calibri"/>
                <a:sym typeface="Wingdings" pitchFamily="2" charset="2"/>
              </a:rPr>
              <a:t> prélevées de lapins immunisés avec des lymphocytes humains. Utilisées pour traiter les rejets aigus.</a:t>
            </a:r>
          </a:p>
          <a:p>
            <a:pPr marL="717550" lvl="1" indent="-260350" algn="just">
              <a:lnSpc>
                <a:spcPct val="90000"/>
              </a:lnSpc>
              <a:spcBef>
                <a:spcPts val="1200"/>
              </a:spcBef>
              <a:buFont typeface="Arial" pitchFamily="34" charset="0"/>
              <a:buChar char="•"/>
              <a:tabLst>
                <a:tab pos="265113" algn="l"/>
              </a:tabLst>
            </a:pPr>
            <a:r>
              <a:rPr lang="fr-CH" sz="2200" b="1" dirty="0">
                <a:latin typeface="Calibri"/>
                <a:cs typeface="Calibri"/>
                <a:sym typeface="Wingdings" pitchFamily="2" charset="2"/>
              </a:rPr>
              <a:t>Anti-CD52 (</a:t>
            </a:r>
            <a:r>
              <a:rPr lang="fr-CH" sz="2200" b="1" dirty="0" err="1">
                <a:latin typeface="Calibri"/>
                <a:cs typeface="Calibri"/>
                <a:sym typeface="Wingdings" pitchFamily="2" charset="2"/>
              </a:rPr>
              <a:t>Alemtuzumab</a:t>
            </a:r>
            <a:r>
              <a:rPr lang="fr-CH" sz="2200" b="1" dirty="0">
                <a:latin typeface="Calibri"/>
                <a:cs typeface="Calibri"/>
                <a:sym typeface="Wingdings" pitchFamily="2" charset="2"/>
              </a:rPr>
              <a:t>) </a:t>
            </a:r>
            <a:r>
              <a:rPr lang="fr-CH" sz="2200" dirty="0">
                <a:latin typeface="Calibri"/>
                <a:cs typeface="Calibri"/>
                <a:sym typeface="Wingdings" pitchFamily="2" charset="2"/>
              </a:rPr>
              <a:t>: action </a:t>
            </a:r>
            <a:r>
              <a:rPr lang="fr-CH" sz="2200" i="1" dirty="0">
                <a:latin typeface="Calibri"/>
                <a:cs typeface="Calibri"/>
                <a:sym typeface="Wingdings" pitchFamily="2" charset="2"/>
              </a:rPr>
              <a:t>déplétive</a:t>
            </a:r>
            <a:r>
              <a:rPr lang="fr-CH" sz="2200" dirty="0">
                <a:latin typeface="Calibri"/>
                <a:cs typeface="Calibri"/>
                <a:sym typeface="Wingdings" pitchFamily="2" charset="2"/>
              </a:rPr>
              <a:t> contre les lymphocytes en ciblant le CD52, présent à la surface de la plupart des lymphocytes matures, et induisant une destruction par cytotoxicité cellulaire dépendante des anticorps (voir 1</a:t>
            </a:r>
            <a:r>
              <a:rPr lang="fr-CH" sz="2200" baseline="30000" dirty="0">
                <a:latin typeface="Calibri"/>
                <a:cs typeface="Calibri"/>
                <a:sym typeface="Wingdings" pitchFamily="2" charset="2"/>
              </a:rPr>
              <a:t>ère</a:t>
            </a:r>
            <a:r>
              <a:rPr lang="fr-CH" sz="2200" dirty="0">
                <a:latin typeface="Calibri"/>
                <a:cs typeface="Calibri"/>
                <a:sym typeface="Wingdings" pitchFamily="2" charset="2"/>
              </a:rPr>
              <a:t> partie du cours sur la transplantation).</a:t>
            </a:r>
          </a:p>
          <a:p>
            <a:pPr marL="717550" lvl="1" indent="-260350" algn="just">
              <a:lnSpc>
                <a:spcPct val="90000"/>
              </a:lnSpc>
              <a:spcBef>
                <a:spcPts val="1200"/>
              </a:spcBef>
              <a:buFont typeface="Arial" pitchFamily="34" charset="0"/>
              <a:buChar char="•"/>
              <a:tabLst>
                <a:tab pos="265113" algn="l"/>
              </a:tabLst>
            </a:pPr>
            <a:r>
              <a:rPr lang="fr-CH" sz="2200" b="1" dirty="0">
                <a:latin typeface="Calibri"/>
                <a:cs typeface="Calibri"/>
                <a:sym typeface="Wingdings" pitchFamily="2" charset="2"/>
              </a:rPr>
              <a:t>Anti-IL-2-récepteur (</a:t>
            </a:r>
            <a:r>
              <a:rPr lang="fr-CH" sz="2200" b="1" dirty="0" err="1">
                <a:latin typeface="Calibri"/>
                <a:cs typeface="Calibri"/>
                <a:sym typeface="Wingdings" pitchFamily="2" charset="2"/>
              </a:rPr>
              <a:t>Basiliximab</a:t>
            </a:r>
            <a:r>
              <a:rPr lang="fr-CH" sz="2200" b="1" dirty="0">
                <a:latin typeface="Calibri"/>
                <a:cs typeface="Calibri"/>
                <a:sym typeface="Wingdings" pitchFamily="2" charset="2"/>
              </a:rPr>
              <a:t>) </a:t>
            </a:r>
            <a:r>
              <a:rPr lang="fr-CH" sz="2200" dirty="0">
                <a:latin typeface="Calibri"/>
                <a:cs typeface="Calibri"/>
                <a:sym typeface="Wingdings" pitchFamily="2" charset="2"/>
              </a:rPr>
              <a:t>: action </a:t>
            </a:r>
            <a:r>
              <a:rPr lang="fr-CH" sz="2200" i="1" dirty="0">
                <a:latin typeface="Calibri"/>
                <a:cs typeface="Calibri"/>
                <a:sym typeface="Wingdings" pitchFamily="2" charset="2"/>
              </a:rPr>
              <a:t>non-déplétive</a:t>
            </a:r>
            <a:r>
              <a:rPr lang="fr-CH" sz="2200" dirty="0">
                <a:latin typeface="Calibri"/>
                <a:cs typeface="Calibri"/>
                <a:sym typeface="Wingdings" pitchFamily="2" charset="2"/>
              </a:rPr>
              <a:t> contre les lymphocytes en inhibant la signalisation dépendante de l’IL-2.</a:t>
            </a:r>
          </a:p>
          <a:p>
            <a:pPr marL="717550" lvl="1" indent="-260350" algn="just">
              <a:lnSpc>
                <a:spcPct val="90000"/>
              </a:lnSpc>
              <a:spcBef>
                <a:spcPts val="400"/>
              </a:spcBef>
              <a:buFont typeface="Arial" pitchFamily="34" charset="0"/>
              <a:buChar char="•"/>
              <a:tabLst>
                <a:tab pos="265113" algn="l"/>
              </a:tabLst>
            </a:pPr>
            <a:endParaRPr lang="fr-CH" sz="2200" dirty="0">
              <a:latin typeface="Calibri"/>
              <a:cs typeface="Calibri"/>
              <a:sym typeface="Wingdings" pitchFamily="2" charset="2"/>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pPr/>
              <a:t>39</a:t>
            </a:fld>
            <a:endParaRPr lang="en-US"/>
          </a:p>
        </p:txBody>
      </p:sp>
    </p:spTree>
    <p:extLst>
      <p:ext uri="{BB962C8B-B14F-4D97-AF65-F5344CB8AC3E}">
        <p14:creationId xmlns:p14="http://schemas.microsoft.com/office/powerpoint/2010/main" val="8919178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extLst/>
          </a:blip>
          <a:stretch>
            <a:fillRect/>
          </a:stretch>
        </p:blipFill>
        <p:spPr>
          <a:xfrm>
            <a:off x="187668" y="259057"/>
            <a:ext cx="8768663" cy="1036685"/>
          </a:xfrm>
          <a:prstGeom prst="rect">
            <a:avLst/>
          </a:prstGeom>
          <a:effectLst/>
        </p:spPr>
      </p:pic>
      <p:sp>
        <p:nvSpPr>
          <p:cNvPr id="3" name="Text Placeholder 2"/>
          <p:cNvSpPr>
            <a:spLocks noGrp="1"/>
          </p:cNvSpPr>
          <p:nvPr>
            <p:ph type="body" idx="1"/>
          </p:nvPr>
        </p:nvSpPr>
        <p:spPr>
          <a:xfrm>
            <a:off x="457200" y="1295742"/>
            <a:ext cx="8229600" cy="5342023"/>
          </a:xfrm>
        </p:spPr>
        <p:txBody>
          <a:bodyPr>
            <a:noAutofit/>
          </a:bodyPr>
          <a:lstStyle/>
          <a:p>
            <a:pPr marL="0" indent="0">
              <a:spcBef>
                <a:spcPts val="0"/>
              </a:spcBef>
              <a:buNone/>
              <a:defRPr sz="2800">
                <a:latin typeface="Helvetica"/>
                <a:ea typeface="Helvetica"/>
                <a:cs typeface="Helvetica"/>
                <a:sym typeface="Helvetica"/>
              </a:defRPr>
            </a:pPr>
            <a:r>
              <a:rPr lang="fr-CH" sz="2600" b="1" dirty="0"/>
              <a:t>Autogreffe</a:t>
            </a:r>
            <a:endParaRPr lang="fr-CH" sz="2600" dirty="0"/>
          </a:p>
          <a:p>
            <a:pPr marL="266700" indent="0">
              <a:spcBef>
                <a:spcPts val="0"/>
              </a:spcBef>
              <a:buNone/>
              <a:defRPr sz="2800">
                <a:latin typeface="Helvetica"/>
                <a:ea typeface="Helvetica"/>
                <a:cs typeface="Helvetica"/>
                <a:sym typeface="Helvetica"/>
              </a:defRPr>
            </a:pPr>
            <a:r>
              <a:rPr lang="fr-CH" sz="2000" dirty="0"/>
              <a:t>Tissu d’un individu transféré dans une autre partie du corps du même individu.</a:t>
            </a:r>
          </a:p>
          <a:p>
            <a:pPr marL="266700" indent="0">
              <a:spcBef>
                <a:spcPts val="0"/>
              </a:spcBef>
              <a:buNone/>
              <a:defRPr sz="2800">
                <a:latin typeface="Helvetica"/>
                <a:ea typeface="Helvetica"/>
                <a:cs typeface="Helvetica"/>
                <a:sym typeface="Helvetica"/>
              </a:defRPr>
            </a:pPr>
            <a:r>
              <a:rPr lang="fr-CH" sz="2000" i="1" dirty="0"/>
              <a:t>Exemple : peau, vaisseaux sanguins</a:t>
            </a:r>
          </a:p>
          <a:p>
            <a:pPr marL="0" indent="0">
              <a:spcBef>
                <a:spcPts val="1200"/>
              </a:spcBef>
              <a:buNone/>
              <a:defRPr sz="2800">
                <a:latin typeface="Helvetica"/>
                <a:ea typeface="Helvetica"/>
                <a:cs typeface="Helvetica"/>
                <a:sym typeface="Helvetica"/>
              </a:defRPr>
            </a:pPr>
            <a:r>
              <a:rPr lang="fr-CH" sz="2600" b="1" dirty="0">
                <a:cs typeface="Helvetica"/>
              </a:rPr>
              <a:t>Isogreffe</a:t>
            </a:r>
            <a:endParaRPr lang="fr-CH" sz="2600" dirty="0">
              <a:cs typeface="Helvetica"/>
            </a:endParaRPr>
          </a:p>
          <a:p>
            <a:pPr marL="266700" indent="0">
              <a:spcBef>
                <a:spcPts val="0"/>
              </a:spcBef>
              <a:buNone/>
              <a:defRPr sz="2800">
                <a:latin typeface="Helvetica"/>
                <a:ea typeface="Helvetica"/>
                <a:cs typeface="Helvetica"/>
                <a:sym typeface="Helvetica"/>
              </a:defRPr>
            </a:pPr>
            <a:r>
              <a:rPr lang="fr-CH" sz="2000" dirty="0"/>
              <a:t>Tissu transféré entre deux individus génétiquement identiques.</a:t>
            </a:r>
          </a:p>
          <a:p>
            <a:pPr marL="266700" indent="0">
              <a:spcBef>
                <a:spcPts val="0"/>
              </a:spcBef>
              <a:buNone/>
              <a:defRPr sz="2800">
                <a:latin typeface="Helvetica"/>
                <a:ea typeface="Helvetica"/>
                <a:cs typeface="Helvetica"/>
                <a:sym typeface="Helvetica"/>
              </a:defRPr>
            </a:pPr>
            <a:r>
              <a:rPr lang="fr-CH" sz="2000" i="1" dirty="0"/>
              <a:t>Exemple:  jumeaux identiques, souris </a:t>
            </a:r>
            <a:r>
              <a:rPr lang="fr-CH" sz="2000" i="1" dirty="0" err="1"/>
              <a:t>syngéniques</a:t>
            </a:r>
            <a:r>
              <a:rPr lang="fr-CH" sz="2000" i="1" dirty="0"/>
              <a:t> (</a:t>
            </a:r>
            <a:r>
              <a:rPr lang="fr-CH" sz="2000" i="1" dirty="0" err="1"/>
              <a:t>inbred</a:t>
            </a:r>
            <a:r>
              <a:rPr lang="fr-CH" sz="2000" i="1" dirty="0"/>
              <a:t>)</a:t>
            </a:r>
          </a:p>
          <a:p>
            <a:pPr marL="0" indent="0">
              <a:spcBef>
                <a:spcPts val="1200"/>
              </a:spcBef>
              <a:buNone/>
              <a:defRPr sz="2800">
                <a:latin typeface="Helvetica"/>
                <a:ea typeface="Helvetica"/>
                <a:cs typeface="Helvetica"/>
                <a:sym typeface="Helvetica"/>
              </a:defRPr>
            </a:pPr>
            <a:r>
              <a:rPr lang="fr-CH" sz="2600" b="1" dirty="0"/>
              <a:t>Allogreffe</a:t>
            </a:r>
            <a:endParaRPr lang="fr-CH" sz="2600" dirty="0"/>
          </a:p>
          <a:p>
            <a:pPr marL="266700" indent="0">
              <a:spcBef>
                <a:spcPts val="0"/>
              </a:spcBef>
              <a:buNone/>
              <a:defRPr sz="2800">
                <a:latin typeface="Helvetica"/>
                <a:ea typeface="Helvetica"/>
                <a:cs typeface="Helvetica"/>
                <a:sym typeface="Helvetica"/>
              </a:defRPr>
            </a:pPr>
            <a:r>
              <a:rPr lang="fr-CH" sz="2000" dirty="0"/>
              <a:t>Tissu transféré entre deux individus de la même espèce mais génétiquement différents.</a:t>
            </a:r>
          </a:p>
          <a:p>
            <a:pPr marL="266700" indent="0">
              <a:spcBef>
                <a:spcPts val="0"/>
              </a:spcBef>
              <a:buNone/>
              <a:defRPr sz="2800">
                <a:latin typeface="Helvetica"/>
                <a:ea typeface="Helvetica"/>
                <a:cs typeface="Helvetica"/>
                <a:sym typeface="Helvetica"/>
              </a:defRPr>
            </a:pPr>
            <a:r>
              <a:rPr lang="fr-CH" sz="2000" i="1" dirty="0"/>
              <a:t>Exemple: la plupart des transplantations humaines</a:t>
            </a:r>
          </a:p>
          <a:p>
            <a:pPr marL="0" indent="0">
              <a:spcBef>
                <a:spcPts val="1200"/>
              </a:spcBef>
              <a:buNone/>
              <a:defRPr sz="2800">
                <a:latin typeface="Helvetica"/>
                <a:ea typeface="Helvetica"/>
                <a:cs typeface="Helvetica"/>
                <a:sym typeface="Helvetica"/>
              </a:defRPr>
            </a:pPr>
            <a:r>
              <a:rPr lang="fr-CH" sz="2600" b="1" dirty="0"/>
              <a:t>Xénogreffe</a:t>
            </a:r>
            <a:endParaRPr lang="fr-CH" sz="2600" dirty="0"/>
          </a:p>
          <a:p>
            <a:pPr marL="266700" indent="0">
              <a:spcBef>
                <a:spcPts val="0"/>
              </a:spcBef>
              <a:buNone/>
              <a:defRPr sz="2800">
                <a:latin typeface="Helvetica"/>
                <a:ea typeface="Helvetica"/>
                <a:cs typeface="Helvetica"/>
                <a:sym typeface="Helvetica"/>
              </a:defRPr>
            </a:pPr>
            <a:r>
              <a:rPr lang="fr-CH" sz="2000" dirty="0"/>
              <a:t>Tissu transféré entre deux espèces.</a:t>
            </a:r>
          </a:p>
          <a:p>
            <a:pPr marL="266700" indent="0">
              <a:spcBef>
                <a:spcPts val="0"/>
              </a:spcBef>
              <a:buNone/>
              <a:defRPr sz="2800">
                <a:latin typeface="Helvetica"/>
                <a:ea typeface="Helvetica"/>
                <a:cs typeface="Helvetica"/>
                <a:sym typeface="Helvetica"/>
              </a:defRPr>
            </a:pPr>
            <a:r>
              <a:rPr lang="fr-CH" sz="2000" i="1" dirty="0"/>
              <a:t>Exemple: valves de cochons transférées à l’humain</a:t>
            </a:r>
            <a:endParaRPr lang="fr-CH" sz="2000" dirty="0">
              <a:cs typeface="Helvetica"/>
            </a:endParaRPr>
          </a:p>
          <a:p>
            <a:pPr>
              <a:defRPr sz="2800" i="1">
                <a:latin typeface="Helvetica"/>
                <a:ea typeface="Helvetica"/>
                <a:cs typeface="Helvetica"/>
                <a:sym typeface="Helvetica"/>
              </a:defRPr>
            </a:pPr>
            <a:endParaRPr lang="fr-CH" sz="2000" dirty="0"/>
          </a:p>
          <a:p>
            <a:endParaRPr lang="fr-CH" sz="2000" dirty="0"/>
          </a:p>
        </p:txBody>
      </p:sp>
      <p:sp>
        <p:nvSpPr>
          <p:cNvPr id="5" name="Shape 154"/>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r>
              <a:rPr lang="fr-CH" dirty="0">
                <a:latin typeface="Helvetica"/>
                <a:cs typeface="Helvetica"/>
              </a:rPr>
              <a:t>Définitions</a:t>
            </a:r>
          </a:p>
        </p:txBody>
      </p:sp>
      <p:grpSp>
        <p:nvGrpSpPr>
          <p:cNvPr id="13" name="Group 12"/>
          <p:cNvGrpSpPr/>
          <p:nvPr/>
        </p:nvGrpSpPr>
        <p:grpSpPr>
          <a:xfrm>
            <a:off x="2415645" y="1318026"/>
            <a:ext cx="1055225" cy="4475861"/>
            <a:chOff x="2272770" y="1318026"/>
            <a:chExt cx="1055225" cy="4475861"/>
          </a:xfrm>
        </p:grpSpPr>
        <p:sp>
          <p:nvSpPr>
            <p:cNvPr id="8" name="TextBox 7"/>
            <p:cNvSpPr txBox="1"/>
            <p:nvPr/>
          </p:nvSpPr>
          <p:spPr>
            <a:xfrm>
              <a:off x="2272770" y="1318026"/>
              <a:ext cx="1027910" cy="430887"/>
            </a:xfrm>
            <a:prstGeom prst="rect">
              <a:avLst/>
            </a:prstGeom>
            <a:solidFill>
              <a:schemeClr val="accent5">
                <a:lumMod val="20000"/>
                <a:lumOff val="80000"/>
              </a:schemeClr>
            </a:solidFill>
          </p:spPr>
          <p:txBody>
            <a:bodyPr wrap="none" rtlCol="0">
              <a:spAutoFit/>
            </a:bodyPr>
            <a:lstStyle/>
            <a:p>
              <a:r>
                <a:rPr lang="en-US" sz="2200" dirty="0" err="1">
                  <a:solidFill>
                    <a:srgbClr val="008000"/>
                  </a:solidFill>
                  <a:cs typeface="Helvetica"/>
                </a:rPr>
                <a:t>Tolérée</a:t>
              </a:r>
              <a:endParaRPr lang="en-US" sz="2200" dirty="0">
                <a:solidFill>
                  <a:srgbClr val="008000"/>
                </a:solidFill>
                <a:cs typeface="Helvetica"/>
              </a:endParaRPr>
            </a:p>
          </p:txBody>
        </p:sp>
        <p:sp>
          <p:nvSpPr>
            <p:cNvPr id="10" name="TextBox 9"/>
            <p:cNvSpPr txBox="1"/>
            <p:nvPr/>
          </p:nvSpPr>
          <p:spPr>
            <a:xfrm>
              <a:off x="2272770" y="2718348"/>
              <a:ext cx="1027910" cy="430887"/>
            </a:xfrm>
            <a:prstGeom prst="rect">
              <a:avLst/>
            </a:prstGeom>
            <a:solidFill>
              <a:schemeClr val="accent5">
                <a:lumMod val="20000"/>
                <a:lumOff val="80000"/>
              </a:schemeClr>
            </a:solidFill>
          </p:spPr>
          <p:txBody>
            <a:bodyPr wrap="none" rtlCol="0">
              <a:spAutoFit/>
            </a:bodyPr>
            <a:lstStyle/>
            <a:p>
              <a:r>
                <a:rPr lang="en-US" sz="2200" dirty="0" err="1">
                  <a:solidFill>
                    <a:srgbClr val="008000"/>
                  </a:solidFill>
                  <a:cs typeface="Helvetica"/>
                </a:rPr>
                <a:t>Tolérée</a:t>
              </a:r>
              <a:endParaRPr lang="en-US" sz="2200" dirty="0">
                <a:solidFill>
                  <a:srgbClr val="008000"/>
                </a:solidFill>
                <a:cs typeface="Helvetica"/>
              </a:endParaRPr>
            </a:p>
          </p:txBody>
        </p:sp>
        <p:sp>
          <p:nvSpPr>
            <p:cNvPr id="11" name="TextBox 10"/>
            <p:cNvSpPr txBox="1"/>
            <p:nvPr/>
          </p:nvSpPr>
          <p:spPr>
            <a:xfrm>
              <a:off x="2272770" y="3918109"/>
              <a:ext cx="1055225" cy="430887"/>
            </a:xfrm>
            <a:prstGeom prst="rect">
              <a:avLst/>
            </a:prstGeom>
            <a:solidFill>
              <a:schemeClr val="accent5">
                <a:lumMod val="20000"/>
                <a:lumOff val="80000"/>
              </a:schemeClr>
            </a:solidFill>
          </p:spPr>
          <p:txBody>
            <a:bodyPr wrap="none" rtlCol="0">
              <a:spAutoFit/>
            </a:bodyPr>
            <a:lstStyle/>
            <a:p>
              <a:r>
                <a:rPr lang="en-US" sz="2200" dirty="0" err="1">
                  <a:solidFill>
                    <a:srgbClr val="FF0000"/>
                  </a:solidFill>
                  <a:cs typeface="Helvetica"/>
                </a:rPr>
                <a:t>Rejetée</a:t>
              </a:r>
              <a:endParaRPr lang="en-US" sz="2200" dirty="0">
                <a:solidFill>
                  <a:srgbClr val="FF0000"/>
                </a:solidFill>
                <a:cs typeface="Helvetica"/>
              </a:endParaRPr>
            </a:p>
          </p:txBody>
        </p:sp>
        <p:sp>
          <p:nvSpPr>
            <p:cNvPr id="12" name="TextBox 11"/>
            <p:cNvSpPr txBox="1"/>
            <p:nvPr/>
          </p:nvSpPr>
          <p:spPr>
            <a:xfrm>
              <a:off x="2272770" y="5363000"/>
              <a:ext cx="1055225" cy="430887"/>
            </a:xfrm>
            <a:prstGeom prst="rect">
              <a:avLst/>
            </a:prstGeom>
            <a:solidFill>
              <a:schemeClr val="accent5">
                <a:lumMod val="20000"/>
                <a:lumOff val="80000"/>
              </a:schemeClr>
            </a:solidFill>
          </p:spPr>
          <p:txBody>
            <a:bodyPr wrap="none" rtlCol="0">
              <a:spAutoFit/>
            </a:bodyPr>
            <a:lstStyle/>
            <a:p>
              <a:r>
                <a:rPr lang="en-US" sz="2200" dirty="0" err="1">
                  <a:solidFill>
                    <a:srgbClr val="FF0000"/>
                  </a:solidFill>
                  <a:cs typeface="Helvetica"/>
                </a:rPr>
                <a:t>Rejetée</a:t>
              </a:r>
              <a:endParaRPr lang="en-US" sz="2200" dirty="0">
                <a:solidFill>
                  <a:srgbClr val="FF0000"/>
                </a:solidFill>
                <a:cs typeface="Helvetica"/>
              </a:endParaRPr>
            </a:p>
          </p:txBody>
        </p:sp>
      </p:grpSp>
      <p:sp>
        <p:nvSpPr>
          <p:cNvPr id="2" name="Slide Number Placeholder 1"/>
          <p:cNvSpPr>
            <a:spLocks noGrp="1"/>
          </p:cNvSpPr>
          <p:nvPr>
            <p:ph type="sldNum" sz="quarter" idx="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10998671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79512" y="260648"/>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000" dirty="0">
                <a:latin typeface="+mj-lt"/>
              </a:rPr>
              <a:t>Thérapies immunosuppressives (III) – résumé</a:t>
            </a:r>
            <a:endParaRPr lang="fr-CH" sz="3000" baseline="30000" dirty="0">
              <a:latin typeface="+mj-lt"/>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pPr/>
              <a:t>40</a:t>
            </a:fld>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260" y="1604707"/>
            <a:ext cx="5707031" cy="4564803"/>
          </a:xfrm>
          <a:prstGeom prst="rect">
            <a:avLst/>
          </a:prstGeom>
        </p:spPr>
      </p:pic>
    </p:spTree>
    <p:extLst>
      <p:ext uri="{BB962C8B-B14F-4D97-AF65-F5344CB8AC3E}">
        <p14:creationId xmlns:p14="http://schemas.microsoft.com/office/powerpoint/2010/main" val="33470084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79512" y="260648"/>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200" dirty="0">
                <a:latin typeface="+mj-lt"/>
              </a:rPr>
              <a:t>Thérapies immunosuppressives (IV) – effets 2</a:t>
            </a:r>
            <a:r>
              <a:rPr lang="fr-CH" sz="3200" baseline="30000" dirty="0">
                <a:latin typeface="+mj-lt"/>
              </a:rPr>
              <a:t>aires</a:t>
            </a:r>
          </a:p>
        </p:txBody>
      </p:sp>
      <p:sp>
        <p:nvSpPr>
          <p:cNvPr id="6" name="Shape 312"/>
          <p:cNvSpPr/>
          <p:nvPr/>
        </p:nvSpPr>
        <p:spPr>
          <a:xfrm>
            <a:off x="395536" y="1196752"/>
            <a:ext cx="8352928" cy="4528735"/>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l">
              <a:defRPr sz="2800">
                <a:latin typeface="Helvetica"/>
                <a:ea typeface="Helvetica"/>
                <a:cs typeface="Helvetica"/>
                <a:sym typeface="Helvetica"/>
              </a:defRPr>
            </a:lvl1pPr>
          </a:lstStyle>
          <a:p>
            <a:pPr indent="3175" algn="just">
              <a:lnSpc>
                <a:spcPct val="90000"/>
              </a:lnSpc>
              <a:spcBef>
                <a:spcPts val="3000"/>
              </a:spcBef>
              <a:tabLst>
                <a:tab pos="265113" algn="l"/>
              </a:tabLst>
            </a:pPr>
            <a:r>
              <a:rPr lang="fr-CH" sz="2400" b="1" dirty="0">
                <a:latin typeface="+mn-lt"/>
                <a:sym typeface="Wingdings" pitchFamily="2" charset="2"/>
              </a:rPr>
              <a:t>Les effets 2</a:t>
            </a:r>
            <a:r>
              <a:rPr lang="fr-CH" sz="2400" b="1" baseline="30000" dirty="0">
                <a:latin typeface="+mn-lt"/>
                <a:sym typeface="Wingdings" pitchFamily="2" charset="2"/>
              </a:rPr>
              <a:t>aires</a:t>
            </a:r>
            <a:r>
              <a:rPr lang="fr-CH" sz="2400" b="1" dirty="0">
                <a:latin typeface="+mn-lt"/>
                <a:sym typeface="Wingdings" pitchFamily="2" charset="2"/>
              </a:rPr>
              <a:t> communs aux immunosuppresseurs sont liés à la dysfonction du système immunitaire qu’ils entraînent, par exemple :</a:t>
            </a:r>
          </a:p>
          <a:p>
            <a:pPr marL="457200" indent="-457200" algn="just">
              <a:lnSpc>
                <a:spcPct val="90000"/>
              </a:lnSpc>
              <a:spcBef>
                <a:spcPts val="1200"/>
              </a:spcBef>
              <a:buFont typeface="+mj-lt"/>
              <a:buAutoNum type="arabicPeriod"/>
              <a:tabLst>
                <a:tab pos="265113" algn="l"/>
              </a:tabLst>
            </a:pPr>
            <a:r>
              <a:rPr lang="fr-CH" sz="2400" u="sng" dirty="0">
                <a:latin typeface="+mn-lt"/>
                <a:sym typeface="Wingdings" pitchFamily="2" charset="2"/>
              </a:rPr>
              <a:t>Infections opportunistes</a:t>
            </a:r>
            <a:r>
              <a:rPr lang="fr-CH" sz="2400" dirty="0">
                <a:latin typeface="+mn-lt"/>
                <a:sym typeface="Wingdings" pitchFamily="2" charset="2"/>
              </a:rPr>
              <a:t> : incapacité à gérer les infections par pathogènes externes de manière efficace (CMV, pneumonies, sepsis, …)</a:t>
            </a:r>
          </a:p>
          <a:p>
            <a:pPr marL="457200" indent="-457200" algn="just">
              <a:lnSpc>
                <a:spcPct val="90000"/>
              </a:lnSpc>
              <a:spcBef>
                <a:spcPts val="1200"/>
              </a:spcBef>
              <a:buFont typeface="+mj-lt"/>
              <a:buAutoNum type="arabicPeriod"/>
              <a:tabLst>
                <a:tab pos="265113" algn="l"/>
              </a:tabLst>
            </a:pPr>
            <a:r>
              <a:rPr lang="fr-CH" sz="2400" u="sng" dirty="0">
                <a:latin typeface="+mn-lt"/>
                <a:sym typeface="Wingdings" pitchFamily="2" charset="2"/>
              </a:rPr>
              <a:t>Maladies auto-immunes</a:t>
            </a:r>
            <a:r>
              <a:rPr lang="fr-CH" sz="2400" dirty="0">
                <a:latin typeface="+mn-lt"/>
                <a:sym typeface="Wingdings" pitchFamily="2" charset="2"/>
              </a:rPr>
              <a:t> :  dysfonction de la tolérance (sclérose en plaque, …)</a:t>
            </a:r>
          </a:p>
          <a:p>
            <a:pPr marL="457200" indent="-457200" algn="just">
              <a:lnSpc>
                <a:spcPct val="90000"/>
              </a:lnSpc>
              <a:spcBef>
                <a:spcPts val="1200"/>
              </a:spcBef>
              <a:buFont typeface="+mj-lt"/>
              <a:buAutoNum type="arabicPeriod"/>
              <a:tabLst>
                <a:tab pos="265113" algn="l"/>
              </a:tabLst>
            </a:pPr>
            <a:r>
              <a:rPr lang="fr-CH" sz="2400" u="sng" dirty="0">
                <a:latin typeface="+mn-lt"/>
                <a:sym typeface="Wingdings" pitchFamily="2" charset="2"/>
              </a:rPr>
              <a:t>Cancers</a:t>
            </a:r>
            <a:r>
              <a:rPr lang="fr-CH" sz="2400" dirty="0">
                <a:latin typeface="+mn-lt"/>
                <a:sym typeface="Wingdings" pitchFamily="2" charset="2"/>
              </a:rPr>
              <a:t> : incapacité à reconnaître et détruire les cellules dysplasiques, incapacité à maîtriser la prolifération d’agents pathogènes pro-tumoraux (p.ex: Virus de l’Herpès type 8  Sarcome de Kaposi).</a:t>
            </a: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pPr/>
              <a:t>41</a:t>
            </a:fld>
            <a:endParaRPr lang="en-US"/>
          </a:p>
        </p:txBody>
      </p:sp>
      <p:sp>
        <p:nvSpPr>
          <p:cNvPr id="2" name="Rectangle 1"/>
          <p:cNvSpPr/>
          <p:nvPr/>
        </p:nvSpPr>
        <p:spPr>
          <a:xfrm>
            <a:off x="323528" y="5733256"/>
            <a:ext cx="8208912" cy="7632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just">
              <a:lnSpc>
                <a:spcPct val="90000"/>
              </a:lnSpc>
              <a:spcBef>
                <a:spcPts val="2400"/>
              </a:spcBef>
              <a:tabLst>
                <a:tab pos="265113" algn="l"/>
              </a:tabLst>
            </a:pPr>
            <a:r>
              <a:rPr lang="fr-CH" sz="2400" dirty="0">
                <a:sym typeface="Wingdings"/>
              </a:rPr>
              <a:t> </a:t>
            </a:r>
            <a:r>
              <a:rPr lang="fr-CH" sz="2400" dirty="0">
                <a:sym typeface="Wingdings" pitchFamily="2" charset="2"/>
              </a:rPr>
              <a:t>De plus, chaque agent immunosuppresseur peut avoir de  sérieux effets secondaires qui lui sont propres.</a:t>
            </a:r>
          </a:p>
        </p:txBody>
      </p:sp>
    </p:spTree>
    <p:extLst>
      <p:ext uri="{BB962C8B-B14F-4D97-AF65-F5344CB8AC3E}">
        <p14:creationId xmlns:p14="http://schemas.microsoft.com/office/powerpoint/2010/main" val="186114328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p:cNvPicPr>
          <p:nvPr/>
        </p:nvPicPr>
        <p:blipFill>
          <a:blip r:embed="rId3" cstate="print">
            <a:extLst/>
          </a:blip>
          <a:stretch>
            <a:fillRect/>
          </a:stretch>
        </p:blipFill>
        <p:spPr>
          <a:xfrm>
            <a:off x="179512" y="260648"/>
            <a:ext cx="8768663" cy="1036685"/>
          </a:xfrm>
          <a:prstGeom prst="rect">
            <a:avLst/>
          </a:prstGeom>
          <a:effectLst/>
        </p:spPr>
      </p:pic>
      <p:sp>
        <p:nvSpPr>
          <p:cNvPr id="310" name="Shape 310"/>
          <p:cNvSpPr/>
          <p:nvPr/>
        </p:nvSpPr>
        <p:spPr>
          <a:xfrm>
            <a:off x="339474" y="357284"/>
            <a:ext cx="8465053" cy="643778"/>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5000">
                <a:latin typeface="Gill Sans"/>
                <a:ea typeface="Gill Sans"/>
                <a:cs typeface="Gill Sans"/>
                <a:sym typeface="Gill Sans"/>
              </a:defRPr>
            </a:lvl1pPr>
          </a:lstStyle>
          <a:p>
            <a:pPr algn="ctr"/>
            <a:r>
              <a:rPr lang="fr-CH" sz="3600" dirty="0">
                <a:latin typeface="+mj-lt"/>
              </a:rPr>
              <a:t>Transplantation - conclusion</a:t>
            </a:r>
            <a:endParaRPr lang="fr-CH" sz="3600" baseline="30000" dirty="0">
              <a:latin typeface="+mj-lt"/>
            </a:endParaRPr>
          </a:p>
        </p:txBody>
      </p:sp>
      <p:sp>
        <p:nvSpPr>
          <p:cNvPr id="6" name="Shape 312"/>
          <p:cNvSpPr/>
          <p:nvPr/>
        </p:nvSpPr>
        <p:spPr>
          <a:xfrm>
            <a:off x="539552" y="1503952"/>
            <a:ext cx="8280920" cy="1971113"/>
          </a:xfrm>
          <a:prstGeom prst="rect">
            <a:avLst/>
          </a:prstGeom>
          <a:ln/>
          <a:extLst>
            <a:ext uri="{C572A759-6A51-4108-AA02-DFA0A04FC94B}">
              <ma14:wrappingTextBoxFlag xmlns="" xmlns:ma14="http://schemas.microsoft.com/office/mac/drawingml/2011/main" val="1"/>
            </a:ext>
          </a:extLst>
        </p:spPr>
        <p:style>
          <a:lnRef idx="1">
            <a:schemeClr val="accent3"/>
          </a:lnRef>
          <a:fillRef idx="2">
            <a:schemeClr val="accent3"/>
          </a:fillRef>
          <a:effectRef idx="1">
            <a:schemeClr val="accent3"/>
          </a:effectRef>
          <a:fontRef idx="minor">
            <a:schemeClr val="dk1"/>
          </a:fontRef>
        </p:style>
        <p:txBody>
          <a:bodyPr wrap="square" lIns="35717" tIns="35717" rIns="35717" bIns="35717" anchor="ctr">
            <a:spAutoFit/>
          </a:bodyPr>
          <a:lstStyle>
            <a:lvl1pPr algn="l">
              <a:defRPr sz="2800">
                <a:latin typeface="Helvetica"/>
                <a:ea typeface="Helvetica"/>
                <a:cs typeface="Helvetica"/>
                <a:sym typeface="Helvetica"/>
              </a:defRPr>
            </a:lvl1pPr>
          </a:lstStyle>
          <a:p>
            <a:pPr algn="just">
              <a:lnSpc>
                <a:spcPct val="90000"/>
              </a:lnSpc>
              <a:spcBef>
                <a:spcPts val="3000"/>
              </a:spcBef>
              <a:tabLst>
                <a:tab pos="265113" algn="l"/>
              </a:tabLst>
            </a:pPr>
            <a:r>
              <a:rPr lang="fr-CH" sz="2400" b="1" dirty="0">
                <a:latin typeface="+mn-lt"/>
                <a:sym typeface="Wingdings" pitchFamily="2" charset="2"/>
              </a:rPr>
              <a:t>Trois grandes avancées ont permis à la transplantation de devenir routinière en clinique :</a:t>
            </a:r>
          </a:p>
          <a:p>
            <a:pPr marL="457200" indent="-457200" algn="just">
              <a:lnSpc>
                <a:spcPct val="90000"/>
              </a:lnSpc>
              <a:spcBef>
                <a:spcPts val="600"/>
              </a:spcBef>
              <a:buFont typeface="+mj-lt"/>
              <a:buAutoNum type="arabicPeriod"/>
              <a:tabLst>
                <a:tab pos="265113" algn="l"/>
              </a:tabLst>
            </a:pPr>
            <a:r>
              <a:rPr lang="fr-CH" sz="2400" dirty="0">
                <a:latin typeface="+mn-lt"/>
                <a:sym typeface="Wingdings" pitchFamily="2" charset="2"/>
              </a:rPr>
              <a:t>Techniques chirurgicales</a:t>
            </a:r>
          </a:p>
          <a:p>
            <a:pPr marL="457200" indent="-457200">
              <a:lnSpc>
                <a:spcPct val="90000"/>
              </a:lnSpc>
              <a:spcBef>
                <a:spcPts val="600"/>
              </a:spcBef>
              <a:buFont typeface="+mj-lt"/>
              <a:buAutoNum type="arabicPeriod"/>
              <a:tabLst>
                <a:tab pos="265113" algn="l"/>
              </a:tabLst>
            </a:pPr>
            <a:r>
              <a:rPr lang="fr-CH" sz="2400" dirty="0">
                <a:latin typeface="+mn-lt"/>
                <a:sym typeface="Wingdings" pitchFamily="2" charset="2"/>
              </a:rPr>
              <a:t>Réseaux de centres de transplantation</a:t>
            </a:r>
          </a:p>
          <a:p>
            <a:pPr marL="457200" indent="-457200" algn="just">
              <a:lnSpc>
                <a:spcPct val="90000"/>
              </a:lnSpc>
              <a:spcBef>
                <a:spcPts val="600"/>
              </a:spcBef>
              <a:buFont typeface="+mj-lt"/>
              <a:buAutoNum type="arabicPeriod"/>
              <a:tabLst>
                <a:tab pos="265113" algn="l"/>
              </a:tabLst>
            </a:pPr>
            <a:r>
              <a:rPr lang="fr-CH" sz="2400" dirty="0">
                <a:latin typeface="+mn-lt"/>
                <a:sym typeface="Wingdings" pitchFamily="2" charset="2"/>
              </a:rPr>
              <a:t>Immunosuppression</a:t>
            </a:r>
          </a:p>
        </p:txBody>
      </p:sp>
      <p:sp>
        <p:nvSpPr>
          <p:cNvPr id="7" name="Espace réservé du numéro de diapositive 6"/>
          <p:cNvSpPr>
            <a:spLocks noGrp="1"/>
          </p:cNvSpPr>
          <p:nvPr>
            <p:ph type="sldNum" sz="quarter" idx="2"/>
          </p:nvPr>
        </p:nvSpPr>
        <p:spPr/>
        <p:txBody>
          <a:bodyPr/>
          <a:lstStyle/>
          <a:p>
            <a:fld id="{86CB4B4D-7CA3-9044-876B-883B54F8677D}" type="slidenum">
              <a:rPr lang="en-US" smtClean="0"/>
              <a:pPr/>
              <a:t>42</a:t>
            </a:fld>
            <a:endParaRPr lang="en-US"/>
          </a:p>
        </p:txBody>
      </p:sp>
      <p:sp>
        <p:nvSpPr>
          <p:cNvPr id="2" name="Rectangle 1"/>
          <p:cNvSpPr/>
          <p:nvPr/>
        </p:nvSpPr>
        <p:spPr>
          <a:xfrm>
            <a:off x="539552" y="3789040"/>
            <a:ext cx="8388424" cy="23237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just">
              <a:lnSpc>
                <a:spcPct val="90000"/>
              </a:lnSpc>
              <a:spcBef>
                <a:spcPts val="600"/>
              </a:spcBef>
              <a:tabLst>
                <a:tab pos="265113" algn="l"/>
              </a:tabLst>
            </a:pPr>
            <a:r>
              <a:rPr lang="fr-CH" sz="2400" b="1" dirty="0">
                <a:sym typeface="Wingdings" pitchFamily="2" charset="2"/>
              </a:rPr>
              <a:t>Des problèmes importants subsistent :</a:t>
            </a:r>
          </a:p>
          <a:p>
            <a:pPr marL="457200" indent="-457200" algn="just">
              <a:lnSpc>
                <a:spcPct val="90000"/>
              </a:lnSpc>
              <a:spcBef>
                <a:spcPts val="600"/>
              </a:spcBef>
              <a:buFont typeface="+mj-lt"/>
              <a:buAutoNum type="arabicPeriod"/>
              <a:tabLst>
                <a:tab pos="265113" algn="l"/>
              </a:tabLst>
            </a:pPr>
            <a:r>
              <a:rPr lang="fr-CH" sz="2400" dirty="0">
                <a:sym typeface="Wingdings" pitchFamily="2" charset="2"/>
              </a:rPr>
              <a:t>Organes disponibles rares et difficiles à obtenir</a:t>
            </a:r>
          </a:p>
          <a:p>
            <a:pPr marL="457200" indent="-457200" algn="just">
              <a:lnSpc>
                <a:spcPct val="90000"/>
              </a:lnSpc>
              <a:spcBef>
                <a:spcPts val="600"/>
              </a:spcBef>
              <a:buFont typeface="+mj-lt"/>
              <a:buAutoNum type="arabicPeriod"/>
              <a:tabLst>
                <a:tab pos="265113" algn="l"/>
              </a:tabLst>
            </a:pPr>
            <a:r>
              <a:rPr lang="fr-CH" sz="2400" dirty="0">
                <a:sym typeface="Wingdings" pitchFamily="2" charset="2"/>
              </a:rPr>
              <a:t>La transplantation ne prévient pas la récurrence d’une maladie</a:t>
            </a:r>
          </a:p>
          <a:p>
            <a:pPr marL="457200" indent="-457200" algn="just">
              <a:lnSpc>
                <a:spcPct val="90000"/>
              </a:lnSpc>
              <a:spcBef>
                <a:spcPts val="600"/>
              </a:spcBef>
              <a:buFont typeface="+mj-lt"/>
              <a:buAutoNum type="arabicPeriod"/>
              <a:tabLst>
                <a:tab pos="265113" algn="l"/>
              </a:tabLst>
            </a:pPr>
            <a:r>
              <a:rPr lang="fr-CH" sz="2400" dirty="0">
                <a:sym typeface="Wingdings" pitchFamily="2" charset="2"/>
              </a:rPr>
              <a:t>Les effets 2</a:t>
            </a:r>
            <a:r>
              <a:rPr lang="fr-CH" sz="2400" baseline="30000" dirty="0">
                <a:sym typeface="Wingdings" pitchFamily="2" charset="2"/>
              </a:rPr>
              <a:t>aires</a:t>
            </a:r>
            <a:r>
              <a:rPr lang="fr-CH" sz="2400" dirty="0">
                <a:sym typeface="Wingdings" pitchFamily="2" charset="2"/>
              </a:rPr>
              <a:t> des thérapies immunosuppressives sont non-négligeables</a:t>
            </a:r>
          </a:p>
        </p:txBody>
      </p:sp>
    </p:spTree>
    <p:extLst>
      <p:ext uri="{BB962C8B-B14F-4D97-AF65-F5344CB8AC3E}">
        <p14:creationId xmlns:p14="http://schemas.microsoft.com/office/powerpoint/2010/main" val="3274308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a:extLst/>
          </a:blip>
          <a:stretch>
            <a:fillRect/>
          </a:stretch>
        </p:blipFill>
        <p:spPr>
          <a:xfrm>
            <a:off x="187668" y="259056"/>
            <a:ext cx="8768663" cy="1569743"/>
          </a:xfrm>
          <a:prstGeom prst="rect">
            <a:avLst/>
          </a:prstGeom>
          <a:effectLst/>
        </p:spPr>
      </p:pic>
      <p:sp>
        <p:nvSpPr>
          <p:cNvPr id="2" name="Title 1"/>
          <p:cNvSpPr>
            <a:spLocks noGrp="1"/>
          </p:cNvSpPr>
          <p:nvPr>
            <p:ph type="title"/>
          </p:nvPr>
        </p:nvSpPr>
        <p:spPr/>
        <p:txBody>
          <a:bodyPr>
            <a:normAutofit fontScale="90000"/>
          </a:bodyPr>
          <a:lstStyle/>
          <a:p>
            <a:r>
              <a:rPr lang="fr-CH" b="1" dirty="0">
                <a:cs typeface="Helvetica" pitchFamily="34" charset="0"/>
              </a:rPr>
              <a:t>Quels sont les mécanismes d’une réjection d’allogreffe ?</a:t>
            </a:r>
          </a:p>
        </p:txBody>
      </p:sp>
      <p:sp>
        <p:nvSpPr>
          <p:cNvPr id="4" name="Shape 189"/>
          <p:cNvSpPr/>
          <p:nvPr/>
        </p:nvSpPr>
        <p:spPr>
          <a:xfrm>
            <a:off x="1030206" y="5446122"/>
            <a:ext cx="7083588" cy="99546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a:latin typeface="Helvetica"/>
                <a:ea typeface="Helvetica"/>
                <a:cs typeface="Helvetica"/>
                <a:sym typeface="Helvetica"/>
              </a:defRPr>
            </a:lvl1pPr>
          </a:lstStyle>
          <a:p>
            <a:pPr algn="ctr"/>
            <a:r>
              <a:rPr lang="fr-CH" sz="3000" dirty="0">
                <a:latin typeface="+mn-lt"/>
                <a:cs typeface="Helvetica" pitchFamily="34" charset="0"/>
              </a:rPr>
              <a:t>Et comment utiliser ces connaissances pour améliorer les résultats de transplantations ?</a:t>
            </a:r>
            <a:endParaRPr sz="3000" dirty="0">
              <a:latin typeface="+mn-lt"/>
              <a:cs typeface="Helvetica" pitchFamily="34" charset="0"/>
            </a:endParaRPr>
          </a:p>
        </p:txBody>
      </p:sp>
      <p:pic>
        <p:nvPicPr>
          <p:cNvPr id="5" name="Picture 4" descr="kidney_acute_rejection_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65" y="1695908"/>
            <a:ext cx="4795636" cy="3567953"/>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US" smtClean="0"/>
              <a:pPr/>
              <a:t>5</a:t>
            </a:fld>
            <a:endParaRPr lang="en-US"/>
          </a:p>
        </p:txBody>
      </p:sp>
    </p:spTree>
    <p:extLst>
      <p:ext uri="{BB962C8B-B14F-4D97-AF65-F5344CB8AC3E}">
        <p14:creationId xmlns:p14="http://schemas.microsoft.com/office/powerpoint/2010/main" val="40920098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blip>
          <a:stretch>
            <a:fillRect/>
          </a:stretch>
        </p:blipFill>
        <p:spPr>
          <a:xfrm>
            <a:off x="148345" y="261114"/>
            <a:ext cx="8768663" cy="1294635"/>
          </a:xfrm>
          <a:prstGeom prst="rect">
            <a:avLst/>
          </a:prstGeom>
          <a:effectLst/>
        </p:spPr>
      </p:pic>
      <p:sp>
        <p:nvSpPr>
          <p:cNvPr id="2" name="Title 1"/>
          <p:cNvSpPr>
            <a:spLocks noGrp="1"/>
          </p:cNvSpPr>
          <p:nvPr>
            <p:ph type="title"/>
          </p:nvPr>
        </p:nvSpPr>
        <p:spPr>
          <a:xfrm>
            <a:off x="457200" y="147638"/>
            <a:ext cx="8229600" cy="1143000"/>
          </a:xfrm>
        </p:spPr>
        <p:txBody>
          <a:bodyPr>
            <a:noAutofit/>
          </a:bodyPr>
          <a:lstStyle/>
          <a:p>
            <a:r>
              <a:rPr lang="fr-CH" sz="3200" dirty="0">
                <a:cs typeface="Helvetica"/>
              </a:rPr>
              <a:t>Rôle des lymphocytes T (LT) dans le rejet d’allogreffes (I)</a:t>
            </a:r>
          </a:p>
        </p:txBody>
      </p:sp>
      <p:sp>
        <p:nvSpPr>
          <p:cNvPr id="28" name="ZoneTexte 27"/>
          <p:cNvSpPr txBox="1"/>
          <p:nvPr/>
        </p:nvSpPr>
        <p:spPr>
          <a:xfrm>
            <a:off x="284948" y="1401763"/>
            <a:ext cx="8574108" cy="1200329"/>
          </a:xfrm>
          <a:prstGeom prst="rect">
            <a:avLst/>
          </a:prstGeom>
          <a:noFill/>
        </p:spPr>
        <p:txBody>
          <a:bodyPr wrap="square" rtlCol="0">
            <a:spAutoFit/>
          </a:bodyPr>
          <a:lstStyle/>
          <a:p>
            <a:r>
              <a:rPr lang="fr-CH" sz="2400" dirty="0">
                <a:cs typeface="Helvetica" pitchFamily="34" charset="0"/>
              </a:rPr>
              <a:t>Les règles de base de transplantations tissulaires ont été élucidées par des études sur la transplantation de peau entre des souris </a:t>
            </a:r>
            <a:r>
              <a:rPr lang="fr-CH" sz="2400" dirty="0" err="1">
                <a:cs typeface="Helvetica" pitchFamily="34" charset="0"/>
              </a:rPr>
              <a:t>syngéniques</a:t>
            </a:r>
            <a:r>
              <a:rPr lang="fr-CH" sz="2400" dirty="0">
                <a:cs typeface="Helvetica" pitchFamily="34" charset="0"/>
              </a:rPr>
              <a:t> (</a:t>
            </a:r>
            <a:r>
              <a:rPr lang="fr-CH" sz="2400" dirty="0" err="1">
                <a:cs typeface="Helvetica" pitchFamily="34" charset="0"/>
              </a:rPr>
              <a:t>inbred</a:t>
            </a:r>
            <a:r>
              <a:rPr lang="fr-CH" sz="2400" dirty="0">
                <a:cs typeface="Helvetica" pitchFamily="34" charset="0"/>
              </a:rPr>
              <a:t>). </a:t>
            </a:r>
          </a:p>
        </p:txBody>
      </p:sp>
      <p:grpSp>
        <p:nvGrpSpPr>
          <p:cNvPr id="119" name="Groupe 118"/>
          <p:cNvGrpSpPr/>
          <p:nvPr/>
        </p:nvGrpSpPr>
        <p:grpSpPr>
          <a:xfrm>
            <a:off x="940917" y="2684642"/>
            <a:ext cx="7230160" cy="4020715"/>
            <a:chOff x="940917" y="2684642"/>
            <a:chExt cx="7230160" cy="4020715"/>
          </a:xfrm>
        </p:grpSpPr>
        <p:sp>
          <p:nvSpPr>
            <p:cNvPr id="117" name="Rectangle 116"/>
            <p:cNvSpPr/>
            <p:nvPr/>
          </p:nvSpPr>
          <p:spPr>
            <a:xfrm>
              <a:off x="3842339" y="2693924"/>
              <a:ext cx="1409700" cy="4011433"/>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971551" y="2708670"/>
              <a:ext cx="1409700" cy="3987405"/>
            </a:xfrm>
            <a:prstGeom prst="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e 10"/>
            <p:cNvGrpSpPr/>
            <p:nvPr/>
          </p:nvGrpSpPr>
          <p:grpSpPr>
            <a:xfrm>
              <a:off x="1092574" y="4672527"/>
              <a:ext cx="912836" cy="900000"/>
              <a:chOff x="1290389" y="3438524"/>
              <a:chExt cx="912836" cy="900000"/>
            </a:xfrm>
          </p:grpSpPr>
          <p:pic>
            <p:nvPicPr>
              <p:cNvPr id="12" name="Picture 3" descr="C:\Users\aduval\Downloads\mouse-308756_1280.png"/>
              <p:cNvPicPr>
                <a:picLocks noChangeAspect="1" noChangeArrowheads="1"/>
              </p:cNvPicPr>
              <p:nvPr/>
            </p:nvPicPr>
            <p:blipFill>
              <a:blip r:embed="rId4"/>
              <a:srcRect/>
              <a:stretch>
                <a:fillRect/>
              </a:stretch>
            </p:blipFill>
            <p:spPr bwMode="auto">
              <a:xfrm>
                <a:off x="1290389" y="3438524"/>
                <a:ext cx="912836" cy="900000"/>
              </a:xfrm>
              <a:prstGeom prst="rect">
                <a:avLst/>
              </a:prstGeom>
              <a:noFill/>
            </p:spPr>
          </p:pic>
          <p:sp>
            <p:nvSpPr>
              <p:cNvPr id="13" name="Rectangle 12"/>
              <p:cNvSpPr/>
              <p:nvPr/>
            </p:nvSpPr>
            <p:spPr>
              <a:xfrm>
                <a:off x="1847850" y="3648075"/>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e 14"/>
            <p:cNvGrpSpPr/>
            <p:nvPr/>
          </p:nvGrpSpPr>
          <p:grpSpPr>
            <a:xfrm>
              <a:off x="1090364" y="3317253"/>
              <a:ext cx="912836" cy="900000"/>
              <a:chOff x="1290389" y="3438524"/>
              <a:chExt cx="912836" cy="900000"/>
            </a:xfrm>
          </p:grpSpPr>
          <p:pic>
            <p:nvPicPr>
              <p:cNvPr id="16" name="Picture 3" descr="C:\Users\aduval\Downloads\mouse-308756_1280.png"/>
              <p:cNvPicPr>
                <a:picLocks noChangeAspect="1" noChangeArrowheads="1"/>
              </p:cNvPicPr>
              <p:nvPr/>
            </p:nvPicPr>
            <p:blipFill>
              <a:blip r:embed="rId4"/>
              <a:srcRect/>
              <a:stretch>
                <a:fillRect/>
              </a:stretch>
            </p:blipFill>
            <p:spPr bwMode="auto">
              <a:xfrm>
                <a:off x="1290389" y="3438524"/>
                <a:ext cx="912836" cy="900000"/>
              </a:xfrm>
              <a:prstGeom prst="rect">
                <a:avLst/>
              </a:prstGeom>
              <a:noFill/>
            </p:spPr>
          </p:pic>
          <p:sp>
            <p:nvSpPr>
              <p:cNvPr id="17" name="Rectangle 16"/>
              <p:cNvSpPr/>
              <p:nvPr/>
            </p:nvSpPr>
            <p:spPr>
              <a:xfrm>
                <a:off x="1847850" y="3648075"/>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ZoneTexte 28"/>
            <p:cNvSpPr txBox="1"/>
            <p:nvPr/>
          </p:nvSpPr>
          <p:spPr>
            <a:xfrm>
              <a:off x="941645" y="4063515"/>
              <a:ext cx="543739" cy="276999"/>
            </a:xfrm>
            <a:prstGeom prst="rect">
              <a:avLst/>
            </a:prstGeom>
            <a:noFill/>
          </p:spPr>
          <p:txBody>
            <a:bodyPr wrap="none" rtlCol="0">
              <a:spAutoFit/>
            </a:bodyPr>
            <a:lstStyle/>
            <a:p>
              <a:r>
                <a:rPr lang="fr-CH" sz="1200" dirty="0">
                  <a:cs typeface="Helvetica" pitchFamily="34" charset="0"/>
                </a:rPr>
                <a:t>MHC</a:t>
              </a:r>
              <a:r>
                <a:rPr lang="fr-CH" sz="1200" baseline="30000" dirty="0">
                  <a:cs typeface="Helvetica" pitchFamily="34" charset="0"/>
                </a:rPr>
                <a:t>a</a:t>
              </a:r>
            </a:p>
          </p:txBody>
        </p:sp>
        <p:cxnSp>
          <p:nvCxnSpPr>
            <p:cNvPr id="31" name="Connecteur droit avec flèche 30"/>
            <p:cNvCxnSpPr/>
            <p:nvPr/>
          </p:nvCxnSpPr>
          <p:spPr>
            <a:xfrm>
              <a:off x="1682342" y="4293453"/>
              <a:ext cx="0" cy="387759"/>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2" name="ZoneTexte 31"/>
            <p:cNvSpPr txBox="1"/>
            <p:nvPr/>
          </p:nvSpPr>
          <p:spPr>
            <a:xfrm>
              <a:off x="940917" y="5504613"/>
              <a:ext cx="543739" cy="276999"/>
            </a:xfrm>
            <a:prstGeom prst="rect">
              <a:avLst/>
            </a:prstGeom>
            <a:noFill/>
          </p:spPr>
          <p:txBody>
            <a:bodyPr wrap="none" rtlCol="0">
              <a:spAutoFit/>
            </a:bodyPr>
            <a:lstStyle/>
            <a:p>
              <a:r>
                <a:rPr lang="fr-CH" sz="1200" dirty="0">
                  <a:cs typeface="Helvetica" pitchFamily="34" charset="0"/>
                </a:rPr>
                <a:t>MHC</a:t>
              </a:r>
              <a:r>
                <a:rPr lang="fr-CH" sz="1200" baseline="30000" dirty="0">
                  <a:cs typeface="Helvetica" pitchFamily="34" charset="0"/>
                </a:rPr>
                <a:t>a</a:t>
              </a:r>
            </a:p>
          </p:txBody>
        </p:sp>
        <p:sp>
          <p:nvSpPr>
            <p:cNvPr id="51" name="Rectangle 50"/>
            <p:cNvSpPr/>
            <p:nvPr/>
          </p:nvSpPr>
          <p:spPr>
            <a:xfrm>
              <a:off x="2409828" y="2684642"/>
              <a:ext cx="1409700" cy="4011433"/>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e 17"/>
            <p:cNvGrpSpPr/>
            <p:nvPr/>
          </p:nvGrpSpPr>
          <p:grpSpPr>
            <a:xfrm>
              <a:off x="2526462" y="4672527"/>
              <a:ext cx="912837" cy="900000"/>
              <a:chOff x="2564562" y="4586802"/>
              <a:chExt cx="912837" cy="900000"/>
            </a:xfrm>
          </p:grpSpPr>
          <p:pic>
            <p:nvPicPr>
              <p:cNvPr id="1026" name="Picture 2" descr="C:\Users\aduval\Downloads\mouse-308757_1280.png"/>
              <p:cNvPicPr>
                <a:picLocks noChangeAspect="1" noChangeArrowheads="1"/>
              </p:cNvPicPr>
              <p:nvPr/>
            </p:nvPicPr>
            <p:blipFill>
              <a:blip r:embed="rId5"/>
              <a:srcRect/>
              <a:stretch>
                <a:fillRect/>
              </a:stretch>
            </p:blipFill>
            <p:spPr bwMode="auto">
              <a:xfrm>
                <a:off x="2564562" y="4586802"/>
                <a:ext cx="912837" cy="900000"/>
              </a:xfrm>
              <a:prstGeom prst="rect">
                <a:avLst/>
              </a:prstGeom>
              <a:noFill/>
            </p:spPr>
          </p:pic>
          <p:sp>
            <p:nvSpPr>
              <p:cNvPr id="14" name="Rectangle 13"/>
              <p:cNvSpPr/>
              <p:nvPr/>
            </p:nvSpPr>
            <p:spPr>
              <a:xfrm>
                <a:off x="3159599" y="4796649"/>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e 21"/>
            <p:cNvGrpSpPr/>
            <p:nvPr/>
          </p:nvGrpSpPr>
          <p:grpSpPr>
            <a:xfrm>
              <a:off x="2526462" y="3300527"/>
              <a:ext cx="912836" cy="900000"/>
              <a:chOff x="995114" y="3371849"/>
              <a:chExt cx="912836" cy="900000"/>
            </a:xfrm>
          </p:grpSpPr>
          <p:pic>
            <p:nvPicPr>
              <p:cNvPr id="23" name="Picture 3" descr="C:\Users\aduval\Downloads\mouse-308756_1280.png"/>
              <p:cNvPicPr>
                <a:picLocks noChangeAspect="1" noChangeArrowheads="1"/>
              </p:cNvPicPr>
              <p:nvPr/>
            </p:nvPicPr>
            <p:blipFill>
              <a:blip r:embed="rId4"/>
              <a:srcRect/>
              <a:stretch>
                <a:fillRect/>
              </a:stretch>
            </p:blipFill>
            <p:spPr bwMode="auto">
              <a:xfrm>
                <a:off x="995114" y="3371849"/>
                <a:ext cx="912836" cy="900000"/>
              </a:xfrm>
              <a:prstGeom prst="rect">
                <a:avLst/>
              </a:prstGeom>
              <a:noFill/>
            </p:spPr>
          </p:pic>
          <p:sp>
            <p:nvSpPr>
              <p:cNvPr id="24" name="Rectangle 23"/>
              <p:cNvSpPr/>
              <p:nvPr/>
            </p:nvSpPr>
            <p:spPr>
              <a:xfrm>
                <a:off x="1592852" y="3588601"/>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7" name="Connecteur droit avec flèche 36"/>
            <p:cNvCxnSpPr/>
            <p:nvPr/>
          </p:nvCxnSpPr>
          <p:spPr>
            <a:xfrm>
              <a:off x="3124200" y="4302978"/>
              <a:ext cx="0" cy="387759"/>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8" name="ZoneTexte 37"/>
            <p:cNvSpPr txBox="1"/>
            <p:nvPr/>
          </p:nvSpPr>
          <p:spPr>
            <a:xfrm>
              <a:off x="2378089" y="4067173"/>
              <a:ext cx="543739" cy="276999"/>
            </a:xfrm>
            <a:prstGeom prst="rect">
              <a:avLst/>
            </a:prstGeom>
            <a:noFill/>
          </p:spPr>
          <p:txBody>
            <a:bodyPr wrap="none" rtlCol="0">
              <a:spAutoFit/>
            </a:bodyPr>
            <a:lstStyle/>
            <a:p>
              <a:r>
                <a:rPr lang="fr-CH" sz="1200" dirty="0" err="1">
                  <a:cs typeface="Helvetica" pitchFamily="34" charset="0"/>
                </a:rPr>
                <a:t>MHC</a:t>
              </a:r>
              <a:r>
                <a:rPr lang="fr-CH" sz="1200" baseline="30000" dirty="0" err="1">
                  <a:cs typeface="Helvetica" pitchFamily="34" charset="0"/>
                </a:rPr>
                <a:t>a</a:t>
              </a:r>
              <a:endParaRPr lang="fr-CH" sz="1200" baseline="30000" dirty="0">
                <a:cs typeface="Helvetica" pitchFamily="34" charset="0"/>
              </a:endParaRPr>
            </a:p>
          </p:txBody>
        </p:sp>
        <p:sp>
          <p:nvSpPr>
            <p:cNvPr id="39" name="ZoneTexte 38"/>
            <p:cNvSpPr txBox="1"/>
            <p:nvPr/>
          </p:nvSpPr>
          <p:spPr>
            <a:xfrm>
              <a:off x="2382310" y="5506455"/>
              <a:ext cx="548548" cy="276999"/>
            </a:xfrm>
            <a:prstGeom prst="rect">
              <a:avLst/>
            </a:prstGeom>
            <a:noFill/>
          </p:spPr>
          <p:txBody>
            <a:bodyPr wrap="none" rtlCol="0">
              <a:spAutoFit/>
            </a:bodyPr>
            <a:lstStyle/>
            <a:p>
              <a:r>
                <a:rPr lang="fr-CH" sz="1200" dirty="0" err="1">
                  <a:cs typeface="Helvetica" pitchFamily="34" charset="0"/>
                </a:rPr>
                <a:t>MHC</a:t>
              </a:r>
              <a:r>
                <a:rPr lang="fr-CH" sz="1200" baseline="30000" dirty="0" err="1">
                  <a:cs typeface="Helvetica" pitchFamily="34" charset="0"/>
                </a:rPr>
                <a:t>b</a:t>
              </a:r>
              <a:endParaRPr lang="fr-CH" sz="1200" baseline="30000" dirty="0">
                <a:cs typeface="Helvetica" pitchFamily="34" charset="0"/>
              </a:endParaRPr>
            </a:p>
          </p:txBody>
        </p:sp>
        <p:grpSp>
          <p:nvGrpSpPr>
            <p:cNvPr id="71" name="Groupe 17"/>
            <p:cNvGrpSpPr/>
            <p:nvPr/>
          </p:nvGrpSpPr>
          <p:grpSpPr>
            <a:xfrm>
              <a:off x="3966949" y="4676489"/>
              <a:ext cx="912837" cy="900000"/>
              <a:chOff x="2557247" y="4586802"/>
              <a:chExt cx="912837" cy="900000"/>
            </a:xfrm>
          </p:grpSpPr>
          <p:pic>
            <p:nvPicPr>
              <p:cNvPr id="79" name="Picture 2" descr="C:\Users\aduval\Downloads\mouse-308757_1280.png"/>
              <p:cNvPicPr>
                <a:picLocks noChangeAspect="1" noChangeArrowheads="1"/>
              </p:cNvPicPr>
              <p:nvPr/>
            </p:nvPicPr>
            <p:blipFill>
              <a:blip r:embed="rId5"/>
              <a:srcRect/>
              <a:stretch>
                <a:fillRect/>
              </a:stretch>
            </p:blipFill>
            <p:spPr bwMode="auto">
              <a:xfrm>
                <a:off x="2557247" y="4586802"/>
                <a:ext cx="912837" cy="900000"/>
              </a:xfrm>
              <a:prstGeom prst="rect">
                <a:avLst/>
              </a:prstGeom>
              <a:noFill/>
            </p:spPr>
          </p:pic>
          <p:sp>
            <p:nvSpPr>
              <p:cNvPr id="80" name="Rectangle 79"/>
              <p:cNvSpPr/>
              <p:nvPr/>
            </p:nvSpPr>
            <p:spPr>
              <a:xfrm>
                <a:off x="3026249" y="4789825"/>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2" name="Groupe 21"/>
            <p:cNvGrpSpPr/>
            <p:nvPr/>
          </p:nvGrpSpPr>
          <p:grpSpPr>
            <a:xfrm>
              <a:off x="3974264" y="3304489"/>
              <a:ext cx="912836" cy="900000"/>
              <a:chOff x="995114" y="3371849"/>
              <a:chExt cx="912836" cy="900000"/>
            </a:xfrm>
          </p:grpSpPr>
          <p:pic>
            <p:nvPicPr>
              <p:cNvPr id="77" name="Picture 3" descr="C:\Users\aduval\Downloads\mouse-308756_1280.png"/>
              <p:cNvPicPr>
                <a:picLocks noChangeAspect="1" noChangeArrowheads="1"/>
              </p:cNvPicPr>
              <p:nvPr/>
            </p:nvPicPr>
            <p:blipFill>
              <a:blip r:embed="rId4"/>
              <a:srcRect/>
              <a:stretch>
                <a:fillRect/>
              </a:stretch>
            </p:blipFill>
            <p:spPr bwMode="auto">
              <a:xfrm>
                <a:off x="995114" y="3371849"/>
                <a:ext cx="912836" cy="900000"/>
              </a:xfrm>
              <a:prstGeom prst="rect">
                <a:avLst/>
              </a:prstGeom>
              <a:noFill/>
            </p:spPr>
          </p:pic>
          <p:sp>
            <p:nvSpPr>
              <p:cNvPr id="78" name="Rectangle 77"/>
              <p:cNvSpPr/>
              <p:nvPr/>
            </p:nvSpPr>
            <p:spPr>
              <a:xfrm>
                <a:off x="1440452" y="3588601"/>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73" name="Connecteur droit avec flèche 72"/>
            <p:cNvCxnSpPr/>
            <p:nvPr/>
          </p:nvCxnSpPr>
          <p:spPr>
            <a:xfrm>
              <a:off x="4572002" y="4306940"/>
              <a:ext cx="0" cy="387759"/>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4" name="ZoneTexte 73"/>
            <p:cNvSpPr txBox="1"/>
            <p:nvPr/>
          </p:nvSpPr>
          <p:spPr>
            <a:xfrm>
              <a:off x="3813583" y="4062221"/>
              <a:ext cx="591829" cy="276999"/>
            </a:xfrm>
            <a:prstGeom prst="rect">
              <a:avLst/>
            </a:prstGeom>
            <a:noFill/>
          </p:spPr>
          <p:txBody>
            <a:bodyPr wrap="none" rtlCol="0">
              <a:spAutoFit/>
            </a:bodyPr>
            <a:lstStyle/>
            <a:p>
              <a:r>
                <a:rPr lang="fr-CH" sz="1200" dirty="0" err="1">
                  <a:latin typeface="Helvetica" pitchFamily="34" charset="0"/>
                  <a:cs typeface="Helvetica" pitchFamily="34" charset="0"/>
                </a:rPr>
                <a:t>MHC</a:t>
              </a:r>
              <a:r>
                <a:rPr lang="fr-CH" sz="1200" baseline="30000" dirty="0" err="1">
                  <a:latin typeface="Helvetica" pitchFamily="34" charset="0"/>
                  <a:cs typeface="Helvetica" pitchFamily="34" charset="0"/>
                </a:rPr>
                <a:t>a</a:t>
              </a:r>
              <a:endParaRPr lang="fr-CH" sz="1200" baseline="30000" dirty="0">
                <a:latin typeface="Helvetica" pitchFamily="34" charset="0"/>
                <a:cs typeface="Helvetica" pitchFamily="34" charset="0"/>
              </a:endParaRPr>
            </a:p>
          </p:txBody>
        </p:sp>
        <p:sp>
          <p:nvSpPr>
            <p:cNvPr id="75" name="ZoneTexte 74"/>
            <p:cNvSpPr txBox="1"/>
            <p:nvPr/>
          </p:nvSpPr>
          <p:spPr>
            <a:xfrm>
              <a:off x="3808167" y="5503102"/>
              <a:ext cx="591829" cy="276999"/>
            </a:xfrm>
            <a:prstGeom prst="rect">
              <a:avLst/>
            </a:prstGeom>
            <a:noFill/>
          </p:spPr>
          <p:txBody>
            <a:bodyPr wrap="none" rtlCol="0">
              <a:spAutoFit/>
            </a:bodyPr>
            <a:lstStyle/>
            <a:p>
              <a:r>
                <a:rPr lang="fr-CH" sz="1200" dirty="0" err="1">
                  <a:latin typeface="Helvetica" pitchFamily="34" charset="0"/>
                  <a:cs typeface="Helvetica" pitchFamily="34" charset="0"/>
                </a:rPr>
                <a:t>MHC</a:t>
              </a:r>
              <a:r>
                <a:rPr lang="fr-CH" sz="1200" baseline="30000" dirty="0" err="1">
                  <a:latin typeface="Helvetica" pitchFamily="34" charset="0"/>
                  <a:cs typeface="Helvetica" pitchFamily="34" charset="0"/>
                </a:rPr>
                <a:t>b</a:t>
              </a:r>
              <a:endParaRPr lang="fr-CH" sz="1200" baseline="30000" dirty="0">
                <a:latin typeface="Helvetica" pitchFamily="34" charset="0"/>
                <a:cs typeface="Helvetica" pitchFamily="34" charset="0"/>
              </a:endParaRPr>
            </a:p>
          </p:txBody>
        </p:sp>
        <p:sp>
          <p:nvSpPr>
            <p:cNvPr id="81" name="Rectangle 80"/>
            <p:cNvSpPr/>
            <p:nvPr/>
          </p:nvSpPr>
          <p:spPr>
            <a:xfrm>
              <a:off x="962025" y="2699146"/>
              <a:ext cx="1409700" cy="59581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cs typeface="Helvetica" pitchFamily="34" charset="0"/>
                </a:rPr>
                <a:t>Greffe de peau vers receveur </a:t>
              </a:r>
              <a:r>
                <a:rPr lang="fr-CH" sz="1400" dirty="0" err="1">
                  <a:solidFill>
                    <a:schemeClr val="tx1"/>
                  </a:solidFill>
                  <a:cs typeface="Helvetica" pitchFamily="34" charset="0"/>
                </a:rPr>
                <a:t>syngénique</a:t>
              </a:r>
              <a:r>
                <a:rPr lang="fr-CH" sz="1400" dirty="0">
                  <a:solidFill>
                    <a:schemeClr val="tx1"/>
                  </a:solidFill>
                  <a:cs typeface="Helvetica" pitchFamily="34" charset="0"/>
                </a:rPr>
                <a:t> </a:t>
              </a:r>
              <a:endParaRPr lang="en-US" sz="1400" dirty="0">
                <a:solidFill>
                  <a:schemeClr val="tx1"/>
                </a:solidFill>
                <a:cs typeface="Helvetica" pitchFamily="34" charset="0"/>
              </a:endParaRPr>
            </a:p>
          </p:txBody>
        </p:sp>
        <p:sp>
          <p:nvSpPr>
            <p:cNvPr id="82" name="Rectangle 81"/>
            <p:cNvSpPr/>
            <p:nvPr/>
          </p:nvSpPr>
          <p:spPr>
            <a:xfrm>
              <a:off x="984807" y="5802675"/>
              <a:ext cx="1409700" cy="88859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500" dirty="0">
                  <a:solidFill>
                    <a:schemeClr val="tx1"/>
                  </a:solidFill>
                  <a:cs typeface="Helvetica" pitchFamily="34" charset="0"/>
                </a:rPr>
                <a:t>Greffe tolérée</a:t>
              </a:r>
              <a:endParaRPr lang="en-US" sz="1500" dirty="0">
                <a:solidFill>
                  <a:schemeClr val="tx1"/>
                </a:solidFill>
                <a:cs typeface="Helvetica" pitchFamily="34" charset="0"/>
              </a:endParaRPr>
            </a:p>
          </p:txBody>
        </p:sp>
        <p:sp>
          <p:nvSpPr>
            <p:cNvPr id="83" name="Rectangle 82"/>
            <p:cNvSpPr/>
            <p:nvPr/>
          </p:nvSpPr>
          <p:spPr>
            <a:xfrm>
              <a:off x="2414551" y="5802675"/>
              <a:ext cx="1409700" cy="88859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500" dirty="0">
                  <a:solidFill>
                    <a:schemeClr val="tx1"/>
                  </a:solidFill>
                  <a:cs typeface="Helvetica" pitchFamily="34" charset="0"/>
                </a:rPr>
                <a:t>Greffe vite rejetée</a:t>
              </a:r>
            </a:p>
            <a:p>
              <a:pPr algn="ctr"/>
              <a:r>
                <a:rPr lang="fr-CH" sz="1500" dirty="0">
                  <a:solidFill>
                    <a:schemeClr val="tx1"/>
                  </a:solidFill>
                  <a:cs typeface="Helvetica" pitchFamily="34" charset="0"/>
                </a:rPr>
                <a:t>(1</a:t>
              </a:r>
              <a:r>
                <a:rPr lang="fr-CH" sz="1500" baseline="30000" dirty="0">
                  <a:solidFill>
                    <a:schemeClr val="tx1"/>
                  </a:solidFill>
                  <a:cs typeface="Helvetica" pitchFamily="34" charset="0"/>
                </a:rPr>
                <a:t>er</a:t>
              </a:r>
              <a:r>
                <a:rPr lang="fr-CH" sz="1500" dirty="0">
                  <a:solidFill>
                    <a:schemeClr val="tx1"/>
                  </a:solidFill>
                  <a:cs typeface="Helvetica" pitchFamily="34" charset="0"/>
                </a:rPr>
                <a:t> rejet)</a:t>
              </a:r>
            </a:p>
            <a:p>
              <a:pPr>
                <a:buFont typeface="Wingdings"/>
                <a:buChar char="è"/>
              </a:pPr>
              <a:r>
                <a:rPr lang="fr-CH" sz="1500" dirty="0">
                  <a:solidFill>
                    <a:schemeClr val="tx1"/>
                  </a:solidFill>
                  <a:cs typeface="Helvetica" pitchFamily="34" charset="0"/>
                  <a:sym typeface="Wingdings" pitchFamily="2" charset="2"/>
                </a:rPr>
                <a:t>Environ 10 j</a:t>
              </a:r>
            </a:p>
          </p:txBody>
        </p:sp>
        <p:sp>
          <p:nvSpPr>
            <p:cNvPr id="85" name="Rectangle 84"/>
            <p:cNvSpPr/>
            <p:nvPr/>
          </p:nvSpPr>
          <p:spPr>
            <a:xfrm>
              <a:off x="2409828" y="2699146"/>
              <a:ext cx="1409700" cy="59581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300" dirty="0">
                  <a:solidFill>
                    <a:schemeClr val="tx1"/>
                  </a:solidFill>
                  <a:cs typeface="Helvetica" pitchFamily="34" charset="0"/>
                </a:rPr>
                <a:t>Greffe de peau vers receveur </a:t>
              </a:r>
              <a:r>
                <a:rPr lang="fr-CH" sz="1300" dirty="0" err="1">
                  <a:solidFill>
                    <a:schemeClr val="tx1"/>
                  </a:solidFill>
                  <a:cs typeface="Helvetica" pitchFamily="34" charset="0"/>
                </a:rPr>
                <a:t>allogénique</a:t>
              </a:r>
              <a:endParaRPr lang="en-US" sz="1300" dirty="0">
                <a:solidFill>
                  <a:schemeClr val="tx1"/>
                </a:solidFill>
                <a:cs typeface="Helvetica" pitchFamily="34" charset="0"/>
              </a:endParaRPr>
            </a:p>
          </p:txBody>
        </p:sp>
        <p:sp>
          <p:nvSpPr>
            <p:cNvPr id="86" name="Rectangle 85"/>
            <p:cNvSpPr/>
            <p:nvPr/>
          </p:nvSpPr>
          <p:spPr>
            <a:xfrm>
              <a:off x="3849679" y="2692593"/>
              <a:ext cx="1409700" cy="595818"/>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300" dirty="0">
                  <a:solidFill>
                    <a:schemeClr val="tx1"/>
                  </a:solidFill>
                  <a:cs typeface="Helvetica" pitchFamily="34" charset="0"/>
                </a:rPr>
                <a:t>2</a:t>
              </a:r>
              <a:r>
                <a:rPr lang="fr-CH" sz="1300" baseline="30000" dirty="0">
                  <a:solidFill>
                    <a:schemeClr val="tx1"/>
                  </a:solidFill>
                  <a:cs typeface="Helvetica" pitchFamily="34" charset="0"/>
                </a:rPr>
                <a:t>ème </a:t>
              </a:r>
              <a:r>
                <a:rPr lang="fr-CH" sz="1300" dirty="0">
                  <a:solidFill>
                    <a:schemeClr val="tx1"/>
                  </a:solidFill>
                  <a:cs typeface="Helvetica" pitchFamily="34" charset="0"/>
                </a:rPr>
                <a:t>greffe vers receveur </a:t>
              </a:r>
              <a:r>
                <a:rPr lang="fr-CH" sz="1300" dirty="0" err="1">
                  <a:solidFill>
                    <a:schemeClr val="tx1"/>
                  </a:solidFill>
                  <a:cs typeface="Helvetica" pitchFamily="34" charset="0"/>
                </a:rPr>
                <a:t>allogénique</a:t>
              </a:r>
              <a:endParaRPr lang="en-US" sz="1300" dirty="0">
                <a:solidFill>
                  <a:schemeClr val="tx1"/>
                </a:solidFill>
                <a:cs typeface="Helvetica" pitchFamily="34" charset="0"/>
              </a:endParaRPr>
            </a:p>
          </p:txBody>
        </p:sp>
        <p:sp>
          <p:nvSpPr>
            <p:cNvPr id="87" name="Rectangle 86"/>
            <p:cNvSpPr/>
            <p:nvPr/>
          </p:nvSpPr>
          <p:spPr>
            <a:xfrm>
              <a:off x="5290845" y="2708670"/>
              <a:ext cx="2872281" cy="3996687"/>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4" name="Groupe 93"/>
            <p:cNvGrpSpPr/>
            <p:nvPr/>
          </p:nvGrpSpPr>
          <p:grpSpPr>
            <a:xfrm>
              <a:off x="5412231" y="4675422"/>
              <a:ext cx="912837" cy="900000"/>
              <a:chOff x="5422062" y="4742324"/>
              <a:chExt cx="912837" cy="900000"/>
            </a:xfrm>
          </p:grpSpPr>
          <p:pic>
            <p:nvPicPr>
              <p:cNvPr id="92" name="Picture 2" descr="C:\Users\aduval\Downloads\mouse-308757_1280.png"/>
              <p:cNvPicPr>
                <a:picLocks noChangeAspect="1" noChangeArrowheads="1"/>
              </p:cNvPicPr>
              <p:nvPr/>
            </p:nvPicPr>
            <p:blipFill>
              <a:blip r:embed="rId5"/>
              <a:srcRect/>
              <a:stretch>
                <a:fillRect/>
              </a:stretch>
            </p:blipFill>
            <p:spPr bwMode="auto">
              <a:xfrm>
                <a:off x="5422062" y="4742324"/>
                <a:ext cx="912837" cy="900000"/>
              </a:xfrm>
              <a:prstGeom prst="rect">
                <a:avLst/>
              </a:prstGeom>
              <a:noFill/>
            </p:spPr>
          </p:pic>
          <p:sp>
            <p:nvSpPr>
              <p:cNvPr id="93" name="Rectangle 92"/>
              <p:cNvSpPr/>
              <p:nvPr/>
            </p:nvSpPr>
            <p:spPr>
              <a:xfrm>
                <a:off x="6010275" y="4961400"/>
                <a:ext cx="133350" cy="142875"/>
              </a:xfrm>
              <a:prstGeom prst="rect">
                <a:avLst/>
              </a:prstGeom>
              <a:solidFill>
                <a:schemeClr val="bg1"/>
              </a:solid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5" name="Groupe 94"/>
            <p:cNvGrpSpPr/>
            <p:nvPr/>
          </p:nvGrpSpPr>
          <p:grpSpPr>
            <a:xfrm>
              <a:off x="6859593" y="4675422"/>
              <a:ext cx="912837" cy="900000"/>
              <a:chOff x="5422062" y="4742324"/>
              <a:chExt cx="912837" cy="900000"/>
            </a:xfrm>
          </p:grpSpPr>
          <p:pic>
            <p:nvPicPr>
              <p:cNvPr id="96" name="Picture 2" descr="C:\Users\aduval\Downloads\mouse-308757_1280.png"/>
              <p:cNvPicPr>
                <a:picLocks noChangeAspect="1" noChangeArrowheads="1"/>
              </p:cNvPicPr>
              <p:nvPr/>
            </p:nvPicPr>
            <p:blipFill>
              <a:blip r:embed="rId5"/>
              <a:srcRect/>
              <a:stretch>
                <a:fillRect/>
              </a:stretch>
            </p:blipFill>
            <p:spPr bwMode="auto">
              <a:xfrm>
                <a:off x="5422062" y="4742324"/>
                <a:ext cx="912837" cy="900000"/>
              </a:xfrm>
              <a:prstGeom prst="rect">
                <a:avLst/>
              </a:prstGeom>
              <a:noFill/>
            </p:spPr>
          </p:pic>
          <p:sp>
            <p:nvSpPr>
              <p:cNvPr id="97" name="Rectangle 96"/>
              <p:cNvSpPr/>
              <p:nvPr/>
            </p:nvSpPr>
            <p:spPr>
              <a:xfrm>
                <a:off x="6010275" y="4961400"/>
                <a:ext cx="133350" cy="142875"/>
              </a:xfrm>
              <a:prstGeom prst="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0" name="Groupe 99"/>
            <p:cNvGrpSpPr/>
            <p:nvPr/>
          </p:nvGrpSpPr>
          <p:grpSpPr>
            <a:xfrm>
              <a:off x="6852278" y="3302279"/>
              <a:ext cx="912836" cy="900000"/>
              <a:chOff x="7279438" y="3176851"/>
              <a:chExt cx="912836" cy="900000"/>
            </a:xfrm>
          </p:grpSpPr>
          <p:pic>
            <p:nvPicPr>
              <p:cNvPr id="98" name="Picture 3" descr="C:\Users\aduval\Downloads\mouse-308756_1280.png"/>
              <p:cNvPicPr>
                <a:picLocks noChangeAspect="1" noChangeArrowheads="1"/>
              </p:cNvPicPr>
              <p:nvPr/>
            </p:nvPicPr>
            <p:blipFill>
              <a:blip r:embed="rId4"/>
              <a:srcRect/>
              <a:stretch>
                <a:fillRect/>
              </a:stretch>
            </p:blipFill>
            <p:spPr bwMode="auto">
              <a:xfrm>
                <a:off x="7279438" y="3176851"/>
                <a:ext cx="912836" cy="900000"/>
              </a:xfrm>
              <a:prstGeom prst="rect">
                <a:avLst/>
              </a:prstGeom>
              <a:noFill/>
            </p:spPr>
          </p:pic>
          <p:sp>
            <p:nvSpPr>
              <p:cNvPr id="99" name="Rectangle 98"/>
              <p:cNvSpPr/>
              <p:nvPr/>
            </p:nvSpPr>
            <p:spPr>
              <a:xfrm>
                <a:off x="7877176" y="3393603"/>
                <a:ext cx="133350" cy="14287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3" name="Rectangle 102"/>
            <p:cNvSpPr/>
            <p:nvPr/>
          </p:nvSpPr>
          <p:spPr>
            <a:xfrm>
              <a:off x="5296590" y="5802675"/>
              <a:ext cx="2874487" cy="88859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500" dirty="0">
                  <a:solidFill>
                    <a:schemeClr val="tx1"/>
                  </a:solidFill>
                  <a:cs typeface="Helvetica" pitchFamily="34" charset="0"/>
                </a:rPr>
                <a:t>Rejet accéléré</a:t>
              </a:r>
            </a:p>
            <a:p>
              <a:pPr algn="ctr">
                <a:spcBef>
                  <a:spcPts val="1200"/>
                </a:spcBef>
              </a:pPr>
              <a:r>
                <a:rPr lang="fr-CH" sz="1500" dirty="0">
                  <a:solidFill>
                    <a:schemeClr val="tx1"/>
                  </a:solidFill>
                  <a:cs typeface="Helvetica" pitchFamily="34" charset="0"/>
                  <a:sym typeface="Wingdings" pitchFamily="2" charset="2"/>
                </a:rPr>
                <a:t>(sensibilisation)</a:t>
              </a:r>
            </a:p>
            <a:p>
              <a:pPr algn="ctr"/>
              <a:r>
                <a:rPr lang="fr-CH" sz="1500" dirty="0">
                  <a:solidFill>
                    <a:schemeClr val="tx1"/>
                  </a:solidFill>
                  <a:cs typeface="Helvetica" pitchFamily="34" charset="0"/>
                  <a:sym typeface="Wingdings" pitchFamily="2" charset="2"/>
                </a:rPr>
                <a:t> Environ 5 j</a:t>
              </a:r>
            </a:p>
          </p:txBody>
        </p:sp>
        <p:pic>
          <p:nvPicPr>
            <p:cNvPr id="104" name="Picture 2" descr="C:\Users\aduval\Downloads\syringe-1712511_1280.png"/>
            <p:cNvPicPr>
              <a:picLocks noChangeAspect="1" noChangeArrowheads="1"/>
            </p:cNvPicPr>
            <p:nvPr/>
          </p:nvPicPr>
          <p:blipFill>
            <a:blip r:embed="rId6"/>
            <a:srcRect/>
            <a:stretch>
              <a:fillRect/>
            </a:stretch>
          </p:blipFill>
          <p:spPr bwMode="auto">
            <a:xfrm rot="16812130">
              <a:off x="6180377" y="3807324"/>
              <a:ext cx="1343802" cy="1343802"/>
            </a:xfrm>
            <a:prstGeom prst="rect">
              <a:avLst/>
            </a:prstGeom>
            <a:noFill/>
          </p:spPr>
        </p:pic>
        <p:cxnSp>
          <p:nvCxnSpPr>
            <p:cNvPr id="106" name="Connecteur droit avec flèche 105"/>
            <p:cNvCxnSpPr>
              <a:stCxn id="92" idx="0"/>
            </p:cNvCxnSpPr>
            <p:nvPr/>
          </p:nvCxnSpPr>
          <p:spPr>
            <a:xfrm rot="5400000" flipH="1" flipV="1">
              <a:off x="6196402" y="4119894"/>
              <a:ext cx="227777" cy="883281"/>
            </a:xfrm>
            <a:prstGeom prst="curvedConnector2">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1" name="Connecteur droit avec flèche 110"/>
            <p:cNvCxnSpPr/>
            <p:nvPr/>
          </p:nvCxnSpPr>
          <p:spPr>
            <a:xfrm>
              <a:off x="7450016" y="4308083"/>
              <a:ext cx="0" cy="387759"/>
            </a:xfrm>
            <a:prstGeom prst="straightConnector1">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12" name="ZoneTexte 111"/>
            <p:cNvSpPr txBox="1"/>
            <p:nvPr/>
          </p:nvSpPr>
          <p:spPr>
            <a:xfrm>
              <a:off x="5274645" y="5519243"/>
              <a:ext cx="1526380" cy="246221"/>
            </a:xfrm>
            <a:prstGeom prst="rect">
              <a:avLst/>
            </a:prstGeom>
            <a:noFill/>
          </p:spPr>
          <p:txBody>
            <a:bodyPr wrap="none" rtlCol="0">
              <a:spAutoFit/>
            </a:bodyPr>
            <a:lstStyle/>
            <a:p>
              <a:r>
                <a:rPr lang="fr-CH" sz="1000" dirty="0" err="1">
                  <a:cs typeface="Helvetica" pitchFamily="34" charset="0"/>
                </a:rPr>
                <a:t>MHC</a:t>
              </a:r>
              <a:r>
                <a:rPr lang="fr-CH" sz="1000" baseline="30000" dirty="0" err="1">
                  <a:cs typeface="Helvetica" pitchFamily="34" charset="0"/>
                </a:rPr>
                <a:t>b</a:t>
              </a:r>
              <a:r>
                <a:rPr lang="fr-CH" sz="1000" dirty="0">
                  <a:cs typeface="Helvetica" pitchFamily="34" charset="0"/>
                </a:rPr>
                <a:t> sensibilisée à </a:t>
              </a:r>
              <a:r>
                <a:rPr lang="fr-CH" sz="1000" dirty="0" err="1">
                  <a:cs typeface="Helvetica" pitchFamily="34" charset="0"/>
                </a:rPr>
                <a:t>MHC</a:t>
              </a:r>
              <a:r>
                <a:rPr lang="fr-CH" sz="1000" baseline="30000" dirty="0" err="1">
                  <a:cs typeface="Helvetica" pitchFamily="34" charset="0"/>
                </a:rPr>
                <a:t>a</a:t>
              </a:r>
              <a:endParaRPr lang="fr-CH" sz="1000" baseline="30000" dirty="0">
                <a:cs typeface="Helvetica" pitchFamily="34" charset="0"/>
              </a:endParaRPr>
            </a:p>
          </p:txBody>
        </p:sp>
        <p:sp>
          <p:nvSpPr>
            <p:cNvPr id="115" name="Rectangle 114"/>
            <p:cNvSpPr/>
            <p:nvPr/>
          </p:nvSpPr>
          <p:spPr>
            <a:xfrm>
              <a:off x="5295593" y="2695098"/>
              <a:ext cx="2875483" cy="595818"/>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300" dirty="0">
                  <a:solidFill>
                    <a:schemeClr val="tx1"/>
                  </a:solidFill>
                  <a:cs typeface="Helvetica" pitchFamily="34" charset="0"/>
                </a:rPr>
                <a:t>Le transfert de LT d’un donneur sensibilisé vers un receveur naïf accélère le rejet</a:t>
              </a:r>
              <a:endParaRPr lang="en-US" sz="1300" dirty="0">
                <a:solidFill>
                  <a:schemeClr val="tx1"/>
                </a:solidFill>
                <a:cs typeface="Helvetica" pitchFamily="34" charset="0"/>
              </a:endParaRPr>
            </a:p>
          </p:txBody>
        </p:sp>
        <p:sp>
          <p:nvSpPr>
            <p:cNvPr id="116" name="ZoneTexte 115"/>
            <p:cNvSpPr txBox="1"/>
            <p:nvPr/>
          </p:nvSpPr>
          <p:spPr>
            <a:xfrm>
              <a:off x="7033878" y="5511928"/>
              <a:ext cx="795411" cy="246221"/>
            </a:xfrm>
            <a:prstGeom prst="rect">
              <a:avLst/>
            </a:prstGeom>
            <a:noFill/>
          </p:spPr>
          <p:txBody>
            <a:bodyPr wrap="none" rtlCol="0">
              <a:spAutoFit/>
            </a:bodyPr>
            <a:lstStyle/>
            <a:p>
              <a:r>
                <a:rPr lang="fr-CH" sz="1000" dirty="0" err="1">
                  <a:cs typeface="Helvetica" pitchFamily="34" charset="0"/>
                </a:rPr>
                <a:t>MHC</a:t>
              </a:r>
              <a:r>
                <a:rPr lang="fr-CH" sz="1000" baseline="30000" dirty="0" err="1">
                  <a:cs typeface="Helvetica" pitchFamily="34" charset="0"/>
                </a:rPr>
                <a:t>b</a:t>
              </a:r>
              <a:r>
                <a:rPr lang="fr-CH" sz="1000" dirty="0">
                  <a:cs typeface="Helvetica" pitchFamily="34" charset="0"/>
                </a:rPr>
                <a:t> naïve</a:t>
              </a:r>
              <a:endParaRPr lang="fr-CH" sz="1000" baseline="30000" dirty="0">
                <a:cs typeface="Helvetica" pitchFamily="34" charset="0"/>
              </a:endParaRPr>
            </a:p>
          </p:txBody>
        </p:sp>
        <p:sp>
          <p:nvSpPr>
            <p:cNvPr id="118" name="Rectangle 117"/>
            <p:cNvSpPr/>
            <p:nvPr/>
          </p:nvSpPr>
          <p:spPr>
            <a:xfrm>
              <a:off x="3842339" y="5807485"/>
              <a:ext cx="1409700" cy="88859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500" dirty="0">
                  <a:solidFill>
                    <a:schemeClr val="tx1"/>
                  </a:solidFill>
                  <a:cs typeface="Helvetica" pitchFamily="34" charset="0"/>
                </a:rPr>
                <a:t>Rejet accéléré</a:t>
              </a:r>
            </a:p>
            <a:p>
              <a:pPr algn="ctr">
                <a:spcBef>
                  <a:spcPts val="1200"/>
                </a:spcBef>
              </a:pPr>
              <a:r>
                <a:rPr lang="fr-CH" sz="1500" dirty="0">
                  <a:solidFill>
                    <a:schemeClr val="tx1"/>
                  </a:solidFill>
                  <a:cs typeface="Helvetica" pitchFamily="34" charset="0"/>
                </a:rPr>
                <a:t>(2</a:t>
              </a:r>
              <a:r>
                <a:rPr lang="fr-CH" sz="1500" baseline="30000" dirty="0">
                  <a:solidFill>
                    <a:schemeClr val="tx1"/>
                  </a:solidFill>
                  <a:cs typeface="Helvetica" pitchFamily="34" charset="0"/>
                </a:rPr>
                <a:t>ème</a:t>
              </a:r>
              <a:r>
                <a:rPr lang="fr-CH" sz="1500" dirty="0">
                  <a:solidFill>
                    <a:schemeClr val="tx1"/>
                  </a:solidFill>
                  <a:cs typeface="Helvetica" pitchFamily="34" charset="0"/>
                </a:rPr>
                <a:t> rejet)</a:t>
              </a:r>
            </a:p>
            <a:p>
              <a:pPr>
                <a:buFont typeface="Wingdings"/>
                <a:buChar char="è"/>
              </a:pPr>
              <a:r>
                <a:rPr lang="fr-CH" sz="1500" dirty="0">
                  <a:solidFill>
                    <a:schemeClr val="tx1"/>
                  </a:solidFill>
                  <a:cs typeface="Helvetica" pitchFamily="34" charset="0"/>
                  <a:sym typeface="Wingdings" pitchFamily="2" charset="2"/>
                </a:rPr>
                <a:t>Environ 5 j</a:t>
              </a:r>
            </a:p>
          </p:txBody>
        </p:sp>
      </p:grpSp>
      <p:sp>
        <p:nvSpPr>
          <p:cNvPr id="120" name="Ellipse 119"/>
          <p:cNvSpPr/>
          <p:nvPr/>
        </p:nvSpPr>
        <p:spPr>
          <a:xfrm>
            <a:off x="6739959" y="4447646"/>
            <a:ext cx="1486965" cy="143592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3" name="Slide Number Placeholder 2"/>
          <p:cNvSpPr>
            <a:spLocks noGrp="1"/>
          </p:cNvSpPr>
          <p:nvPr>
            <p:ph type="sldNum" sz="quarter" idx="2"/>
          </p:nvPr>
        </p:nvSpPr>
        <p:spPr/>
        <p:txBody>
          <a:bodyPr/>
          <a:lstStyle/>
          <a:p>
            <a:fld id="{86CB4B4D-7CA3-9044-876B-883B54F8677D}" type="slidenum">
              <a:rPr lang="en-US" smtClean="0"/>
              <a:pPr/>
              <a:t>6</a:t>
            </a:fld>
            <a:endParaRPr lang="en-US"/>
          </a:p>
        </p:txBody>
      </p:sp>
    </p:spTree>
    <p:extLst>
      <p:ext uri="{BB962C8B-B14F-4D97-AF65-F5344CB8AC3E}">
        <p14:creationId xmlns:p14="http://schemas.microsoft.com/office/powerpoint/2010/main" val="5864219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4149362"/>
          </a:xfrm>
        </p:spPr>
        <p:txBody>
          <a:bodyPr>
            <a:normAutofit/>
          </a:bodyPr>
          <a:lstStyle/>
          <a:p>
            <a:pPr algn="just">
              <a:lnSpc>
                <a:spcPts val="2600"/>
              </a:lnSpc>
              <a:spcBef>
                <a:spcPts val="3000"/>
              </a:spcBef>
              <a:buFont typeface="Wingdings" charset="2"/>
              <a:buChar char="Ø"/>
            </a:pPr>
            <a:r>
              <a:rPr lang="fr-CH" sz="2600" dirty="0">
                <a:cs typeface="Helvetica" pitchFamily="34" charset="0"/>
              </a:rPr>
              <a:t>Une allo- ou xénogreffe sur des souris nude, qui n’ont pas de lymphocytes T, sera tolérée (= pas de rejet).</a:t>
            </a:r>
          </a:p>
        </p:txBody>
      </p:sp>
      <p:sp>
        <p:nvSpPr>
          <p:cNvPr id="5" name="ZoneTexte 4"/>
          <p:cNvSpPr txBox="1"/>
          <p:nvPr/>
        </p:nvSpPr>
        <p:spPr>
          <a:xfrm>
            <a:off x="601001" y="2873870"/>
            <a:ext cx="7911174" cy="2400657"/>
          </a:xfrm>
          <a:prstGeom prst="rect">
            <a:avLst/>
          </a:prstGeom>
          <a:solidFill>
            <a:schemeClr val="accent6"/>
          </a:solidFill>
        </p:spPr>
        <p:txBody>
          <a:bodyPr wrap="square" rtlCol="0">
            <a:spAutoFit/>
          </a:bodyPr>
          <a:lstStyle/>
          <a:p>
            <a:pPr algn="just"/>
            <a:r>
              <a:rPr lang="fr-CH" sz="3000" dirty="0">
                <a:cs typeface="Helvetica" pitchFamily="34" charset="0"/>
              </a:rPr>
              <a:t>Le rejet résulte d’une réaction inflammatoire qui endommage le tissu transplanté. Le système immunitaire </a:t>
            </a:r>
            <a:r>
              <a:rPr lang="fr-CH" sz="3000" b="1" dirty="0">
                <a:cs typeface="Helvetica" pitchFamily="34" charset="0"/>
              </a:rPr>
              <a:t>adaptatif</a:t>
            </a:r>
            <a:r>
              <a:rPr lang="fr-CH" sz="3000" dirty="0">
                <a:cs typeface="Helvetica" pitchFamily="34" charset="0"/>
              </a:rPr>
              <a:t> est médiateur de ce mécanisme et fait preuve de </a:t>
            </a:r>
            <a:r>
              <a:rPr lang="fr-CH" sz="3000" b="1" dirty="0">
                <a:cs typeface="Helvetica" pitchFamily="34" charset="0"/>
              </a:rPr>
              <a:t>mémoire</a:t>
            </a:r>
            <a:r>
              <a:rPr lang="fr-CH" sz="3000" dirty="0">
                <a:cs typeface="Helvetica" pitchFamily="34" charset="0"/>
              </a:rPr>
              <a:t> et </a:t>
            </a:r>
            <a:r>
              <a:rPr lang="fr-CH" sz="3000" b="1" dirty="0">
                <a:cs typeface="Helvetica" pitchFamily="34" charset="0"/>
              </a:rPr>
              <a:t>spécificité</a:t>
            </a:r>
            <a:r>
              <a:rPr lang="fr-CH" sz="3000" dirty="0">
                <a:cs typeface="Helvetica" pitchFamily="34" charset="0"/>
              </a:rPr>
              <a:t>.</a:t>
            </a:r>
          </a:p>
        </p:txBody>
      </p:sp>
      <p:sp>
        <p:nvSpPr>
          <p:cNvPr id="6" name="Slide Number Placeholder 5"/>
          <p:cNvSpPr>
            <a:spLocks noGrp="1"/>
          </p:cNvSpPr>
          <p:nvPr>
            <p:ph type="sldNum" sz="quarter" idx="12"/>
          </p:nvPr>
        </p:nvSpPr>
        <p:spPr/>
        <p:txBody>
          <a:bodyPr/>
          <a:lstStyle/>
          <a:p>
            <a:fld id="{93693777-8F04-1545-9852-C966AD813958}" type="slidenum">
              <a:rPr lang="en-US" smtClean="0"/>
              <a:pPr/>
              <a:t>7</a:t>
            </a:fld>
            <a:endParaRPr lang="en-US"/>
          </a:p>
        </p:txBody>
      </p:sp>
      <p:pic>
        <p:nvPicPr>
          <p:cNvPr id="9" name="Picture 8"/>
          <p:cNvPicPr>
            <a:picLocks/>
          </p:cNvPicPr>
          <p:nvPr/>
        </p:nvPicPr>
        <p:blipFill>
          <a:blip r:embed="rId2">
            <a:extLst/>
          </a:blip>
          <a:stretch>
            <a:fillRect/>
          </a:stretch>
        </p:blipFill>
        <p:spPr>
          <a:xfrm>
            <a:off x="148345" y="261114"/>
            <a:ext cx="8768663" cy="1294635"/>
          </a:xfrm>
          <a:prstGeom prst="rect">
            <a:avLst/>
          </a:prstGeom>
          <a:effectLst/>
        </p:spPr>
      </p:pic>
      <p:sp>
        <p:nvSpPr>
          <p:cNvPr id="10" name="Title 1"/>
          <p:cNvSpPr>
            <a:spLocks noGrp="1"/>
          </p:cNvSpPr>
          <p:nvPr>
            <p:ph type="title"/>
          </p:nvPr>
        </p:nvSpPr>
        <p:spPr>
          <a:xfrm>
            <a:off x="457200" y="147638"/>
            <a:ext cx="8229600" cy="1143000"/>
          </a:xfrm>
        </p:spPr>
        <p:txBody>
          <a:bodyPr>
            <a:noAutofit/>
          </a:bodyPr>
          <a:lstStyle/>
          <a:p>
            <a:r>
              <a:rPr lang="fr-CH" sz="3200" dirty="0">
                <a:cs typeface="Helvetica"/>
              </a:rPr>
              <a:t>Rôle des lymphocytes T (LT) dans le rejet d’allogreffes (II)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2">
            <a:extLst/>
          </a:blip>
          <a:stretch>
            <a:fillRect/>
          </a:stretch>
        </p:blipFill>
        <p:spPr>
          <a:xfrm>
            <a:off x="106331" y="157675"/>
            <a:ext cx="8686799" cy="1607330"/>
          </a:xfrm>
          <a:prstGeom prst="rect">
            <a:avLst/>
          </a:prstGeom>
          <a:effectLst/>
        </p:spPr>
      </p:pic>
      <p:sp>
        <p:nvSpPr>
          <p:cNvPr id="2" name="Titre 1"/>
          <p:cNvSpPr>
            <a:spLocks noGrp="1"/>
          </p:cNvSpPr>
          <p:nvPr>
            <p:ph type="title"/>
          </p:nvPr>
        </p:nvSpPr>
        <p:spPr/>
        <p:txBody>
          <a:bodyPr>
            <a:normAutofit fontScale="90000"/>
          </a:bodyPr>
          <a:lstStyle/>
          <a:p>
            <a:r>
              <a:rPr lang="fr-CH" b="1" dirty="0">
                <a:cs typeface="Helvetica" pitchFamily="34" charset="0"/>
              </a:rPr>
              <a:t>C</a:t>
            </a:r>
            <a:r>
              <a:rPr lang="fr-CH" dirty="0">
                <a:cs typeface="Helvetica" pitchFamily="34" charset="0"/>
              </a:rPr>
              <a:t>omplexe </a:t>
            </a:r>
            <a:r>
              <a:rPr lang="fr-CH" b="1" dirty="0">
                <a:cs typeface="Helvetica" pitchFamily="34" charset="0"/>
              </a:rPr>
              <a:t>M</a:t>
            </a:r>
            <a:r>
              <a:rPr lang="fr-CH" dirty="0">
                <a:cs typeface="Helvetica" pitchFamily="34" charset="0"/>
              </a:rPr>
              <a:t>ajeur d’</a:t>
            </a:r>
            <a:r>
              <a:rPr lang="fr-CH" b="1" dirty="0">
                <a:cs typeface="Helvetica" pitchFamily="34" charset="0"/>
              </a:rPr>
              <a:t>H</a:t>
            </a:r>
            <a:r>
              <a:rPr lang="fr-CH" dirty="0">
                <a:cs typeface="Helvetica" pitchFamily="34" charset="0"/>
              </a:rPr>
              <a:t>istocompatibilité (MHC)</a:t>
            </a:r>
          </a:p>
        </p:txBody>
      </p:sp>
      <p:sp>
        <p:nvSpPr>
          <p:cNvPr id="3" name="Espace réservé du texte 2"/>
          <p:cNvSpPr>
            <a:spLocks noGrp="1"/>
          </p:cNvSpPr>
          <p:nvPr>
            <p:ph type="body" idx="1"/>
          </p:nvPr>
        </p:nvSpPr>
        <p:spPr>
          <a:xfrm>
            <a:off x="308757" y="1742700"/>
            <a:ext cx="8610517" cy="4525963"/>
          </a:xfrm>
        </p:spPr>
        <p:txBody>
          <a:bodyPr>
            <a:noAutofit/>
          </a:bodyPr>
          <a:lstStyle/>
          <a:p>
            <a:pPr>
              <a:lnSpc>
                <a:spcPts val="2400"/>
              </a:lnSpc>
              <a:spcBef>
                <a:spcPts val="1800"/>
              </a:spcBef>
              <a:buFont typeface="Wingdings" pitchFamily="2" charset="2"/>
              <a:buChar char="Ø"/>
            </a:pPr>
            <a:r>
              <a:rPr lang="fr-CH" sz="2200" dirty="0">
                <a:cs typeface="Helvetica" pitchFamily="34" charset="0"/>
              </a:rPr>
              <a:t>Les tissus ayant des antigènes similaires sont dits « histocompatibles ».</a:t>
            </a:r>
          </a:p>
          <a:p>
            <a:pPr>
              <a:lnSpc>
                <a:spcPts val="2400"/>
              </a:lnSpc>
              <a:spcBef>
                <a:spcPts val="1800"/>
              </a:spcBef>
              <a:buFont typeface="Wingdings" pitchFamily="2" charset="2"/>
              <a:buChar char="Ø"/>
            </a:pPr>
            <a:r>
              <a:rPr lang="fr-CH" sz="2200" dirty="0">
                <a:cs typeface="Helvetica" pitchFamily="34" charset="0"/>
              </a:rPr>
              <a:t>Plusieurs antigènes déterminent l’histocompatibilité, mais les plus importants sont exprimés dans le complexe majeur d’histocompatibilité (MHC).</a:t>
            </a:r>
          </a:p>
          <a:p>
            <a:pPr algn="just">
              <a:lnSpc>
                <a:spcPts val="2400"/>
              </a:lnSpc>
              <a:spcBef>
                <a:spcPts val="1800"/>
              </a:spcBef>
              <a:buFont typeface="Wingdings" pitchFamily="2" charset="2"/>
              <a:buChar char="Ø"/>
            </a:pPr>
            <a:r>
              <a:rPr lang="fr-CH" sz="2200" dirty="0">
                <a:cs typeface="Helvetica" pitchFamily="34" charset="0"/>
              </a:rPr>
              <a:t>Les molécules du MHC déterminantes pour l’histocompatibilité sont des glycoprotéines de membrane contenant un sillon médian, dit « de présentation » et permettant de lier les antigènes peptidiques.</a:t>
            </a:r>
          </a:p>
          <a:p>
            <a:pPr algn="just">
              <a:lnSpc>
                <a:spcPts val="2400"/>
              </a:lnSpc>
              <a:spcBef>
                <a:spcPts val="1800"/>
              </a:spcBef>
              <a:buFont typeface="Wingdings" pitchFamily="2" charset="2"/>
              <a:buChar char="Ø"/>
            </a:pPr>
            <a:r>
              <a:rPr lang="fr-CH" sz="2200" dirty="0">
                <a:cs typeface="Helvetica" pitchFamily="34" charset="0"/>
              </a:rPr>
              <a:t>Pour être reconnus par les lymphocytes T, les antigènes peptidiques doivent être </a:t>
            </a:r>
            <a:r>
              <a:rPr lang="fr-CH" sz="2200" dirty="0"/>
              <a:t>rendus accessibles à un récepteur pour l’antigène présent à la surface du lymphocyte T (TCR). Cette fonction de présentation est assurée par les molécules exprimées par le MHC.</a:t>
            </a:r>
            <a:endParaRPr lang="fr-CH" sz="2200" dirty="0">
              <a:cs typeface="Helvetica" pitchFamily="34" charset="0"/>
            </a:endParaRPr>
          </a:p>
          <a:p>
            <a:pPr algn="just">
              <a:lnSpc>
                <a:spcPts val="2400"/>
              </a:lnSpc>
              <a:spcBef>
                <a:spcPts val="1800"/>
              </a:spcBef>
              <a:buFont typeface="Wingdings" pitchFamily="2" charset="2"/>
              <a:buChar char="Ø"/>
            </a:pPr>
            <a:r>
              <a:rPr lang="fr-CH" sz="2200" dirty="0">
                <a:cs typeface="Helvetica" pitchFamily="34" charset="0"/>
              </a:rPr>
              <a:t>Le locus CMH est présent chez tous les mammifères.</a:t>
            </a:r>
          </a:p>
        </p:txBody>
      </p:sp>
      <p:sp>
        <p:nvSpPr>
          <p:cNvPr id="4" name="Slide Number Placeholder 3"/>
          <p:cNvSpPr>
            <a:spLocks noGrp="1"/>
          </p:cNvSpPr>
          <p:nvPr>
            <p:ph type="sldNum" sz="quarter" idx="2"/>
          </p:nvPr>
        </p:nvSpPr>
        <p:spPr/>
        <p:txBody>
          <a:bodyPr/>
          <a:lstStyle/>
          <a:p>
            <a:fld id="{86CB4B4D-7CA3-9044-876B-883B54F8677D}" type="slidenum">
              <a:rPr lang="en-US" smtClean="0"/>
              <a:pPr/>
              <a:t>8</a:t>
            </a:fld>
            <a:endParaRPr lang="en-U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2"/>
          <p:cNvPicPr>
            <a:picLocks/>
          </p:cNvPicPr>
          <p:nvPr/>
        </p:nvPicPr>
        <p:blipFill>
          <a:blip r:embed="rId3">
            <a:extLst/>
          </a:blip>
          <a:stretch>
            <a:fillRect/>
          </a:stretch>
        </p:blipFill>
        <p:spPr>
          <a:xfrm>
            <a:off x="169831" y="316425"/>
            <a:ext cx="8686799" cy="1111101"/>
          </a:xfrm>
          <a:prstGeom prst="rect">
            <a:avLst/>
          </a:prstGeom>
          <a:effectLst/>
        </p:spPr>
      </p:pic>
      <p:sp>
        <p:nvSpPr>
          <p:cNvPr id="2" name="Titre 1"/>
          <p:cNvSpPr>
            <a:spLocks noGrp="1"/>
          </p:cNvSpPr>
          <p:nvPr>
            <p:ph type="title"/>
          </p:nvPr>
        </p:nvSpPr>
        <p:spPr>
          <a:xfrm>
            <a:off x="520700" y="153901"/>
            <a:ext cx="8229600" cy="1143000"/>
          </a:xfrm>
        </p:spPr>
        <p:txBody>
          <a:bodyPr>
            <a:normAutofit/>
          </a:bodyPr>
          <a:lstStyle/>
          <a:p>
            <a:r>
              <a:rPr lang="fr-CH" sz="4000" dirty="0">
                <a:cs typeface="Helvetica" pitchFamily="34" charset="0"/>
              </a:rPr>
              <a:t>Le complexe génique HLA (I)</a:t>
            </a:r>
          </a:p>
        </p:txBody>
      </p:sp>
      <p:sp>
        <p:nvSpPr>
          <p:cNvPr id="3" name="Espace réservé du texte 2"/>
          <p:cNvSpPr>
            <a:spLocks noGrp="1"/>
          </p:cNvSpPr>
          <p:nvPr>
            <p:ph type="body" idx="1"/>
          </p:nvPr>
        </p:nvSpPr>
        <p:spPr>
          <a:xfrm>
            <a:off x="441325" y="1745026"/>
            <a:ext cx="8229600" cy="3033349"/>
          </a:xfrm>
        </p:spPr>
        <p:txBody>
          <a:bodyPr>
            <a:noAutofit/>
          </a:bodyPr>
          <a:lstStyle/>
          <a:p>
            <a:pPr algn="just">
              <a:lnSpc>
                <a:spcPts val="2200"/>
              </a:lnSpc>
              <a:spcBef>
                <a:spcPts val="1200"/>
              </a:spcBef>
              <a:buFont typeface="Wingdings" pitchFamily="2" charset="2"/>
              <a:buChar char="Ø"/>
            </a:pPr>
            <a:r>
              <a:rPr lang="fr-CH" sz="2600" dirty="0">
                <a:cs typeface="Helvetica" pitchFamily="34" charset="0"/>
              </a:rPr>
              <a:t>Chez l’humain, le MHC est nommé </a:t>
            </a:r>
            <a:r>
              <a:rPr lang="fr-CH" sz="2600" b="1" dirty="0">
                <a:cs typeface="Helvetica" pitchFamily="34" charset="0"/>
              </a:rPr>
              <a:t>HLA</a:t>
            </a:r>
            <a:r>
              <a:rPr lang="fr-CH" sz="2600" dirty="0">
                <a:cs typeface="Helvetica" pitchFamily="34" charset="0"/>
              </a:rPr>
              <a:t> pour « </a:t>
            </a:r>
            <a:r>
              <a:rPr lang="fr-CH" sz="2600" b="1" dirty="0">
                <a:cs typeface="Helvetica" pitchFamily="34" charset="0"/>
              </a:rPr>
              <a:t>H</a:t>
            </a:r>
            <a:r>
              <a:rPr lang="fr-CH" sz="2600" dirty="0">
                <a:cs typeface="Helvetica" pitchFamily="34" charset="0"/>
              </a:rPr>
              <a:t>uman </a:t>
            </a:r>
            <a:r>
              <a:rPr lang="fr-CH" sz="2600" b="1" dirty="0">
                <a:cs typeface="Helvetica" pitchFamily="34" charset="0"/>
              </a:rPr>
              <a:t>L</a:t>
            </a:r>
            <a:r>
              <a:rPr lang="fr-CH" sz="2600" dirty="0">
                <a:cs typeface="Helvetica" pitchFamily="34" charset="0"/>
              </a:rPr>
              <a:t>eukocyte </a:t>
            </a:r>
            <a:r>
              <a:rPr lang="fr-CH" sz="2600" b="1" dirty="0">
                <a:cs typeface="Helvetica" pitchFamily="34" charset="0"/>
              </a:rPr>
              <a:t>A</a:t>
            </a:r>
            <a:r>
              <a:rPr lang="fr-CH" sz="2600" dirty="0">
                <a:cs typeface="Helvetica" pitchFamily="34" charset="0"/>
              </a:rPr>
              <a:t>ntigen », nommé ainsi car historiquement la première molécule d’histocompatibilité identifiée avait été repérée comme antigène leucocytaire.</a:t>
            </a:r>
          </a:p>
          <a:p>
            <a:pPr algn="just">
              <a:lnSpc>
                <a:spcPts val="2200"/>
              </a:lnSpc>
              <a:spcBef>
                <a:spcPts val="5400"/>
              </a:spcBef>
              <a:buFont typeface="Wingdings" pitchFamily="2" charset="2"/>
              <a:buChar char="Ø"/>
            </a:pPr>
            <a:r>
              <a:rPr lang="fr-CH" sz="2600" dirty="0">
                <a:cs typeface="Helvetica" pitchFamily="34" charset="0"/>
              </a:rPr>
              <a:t>Les </a:t>
            </a:r>
            <a:r>
              <a:rPr lang="fr-CH" sz="2600" dirty="0"/>
              <a:t>gènes HLA classiques codent pour les molécules qui assurent la fonction de </a:t>
            </a:r>
            <a:r>
              <a:rPr lang="fr-CH" sz="2600" u="sng" dirty="0"/>
              <a:t>présentation de l’antigène et l’histocompatibilité</a:t>
            </a:r>
            <a:r>
              <a:rPr lang="fr-CH" sz="2600" dirty="0"/>
              <a:t>. Ils sont localisés sur le bras court du chromosome 6.</a:t>
            </a:r>
          </a:p>
        </p:txBody>
      </p:sp>
      <p:sp>
        <p:nvSpPr>
          <p:cNvPr id="4" name="Slide Number Placeholder 3"/>
          <p:cNvSpPr>
            <a:spLocks noGrp="1"/>
          </p:cNvSpPr>
          <p:nvPr>
            <p:ph type="sldNum" sz="quarter" idx="2"/>
          </p:nvPr>
        </p:nvSpPr>
        <p:spPr/>
        <p:txBody>
          <a:bodyPr/>
          <a:lstStyle/>
          <a:p>
            <a:fld id="{86CB4B4D-7CA3-9044-876B-883B54F8677D}" type="slidenum">
              <a:rPr lang="en-US" smtClean="0"/>
              <a:pPr/>
              <a:t>9</a:t>
            </a:fld>
            <a:endParaRPr lang="en-US"/>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12527</TotalTime>
  <Words>3530</Words>
  <Application>Microsoft Macintosh PowerPoint</Application>
  <PresentationFormat>Affichage à l'écran (4:3)</PresentationFormat>
  <Paragraphs>549</Paragraphs>
  <Slides>42</Slides>
  <Notes>30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42</vt:i4>
      </vt:variant>
    </vt:vector>
  </HeadingPairs>
  <TitlesOfParts>
    <vt:vector size="53" baseType="lpstr">
      <vt:lpstr>ＭＳ Ｐゴシック</vt:lpstr>
      <vt:lpstr>Arial</vt:lpstr>
      <vt:lpstr>Avenir Black</vt:lpstr>
      <vt:lpstr>Avenir Book</vt:lpstr>
      <vt:lpstr>Calibri</vt:lpstr>
      <vt:lpstr>Courier New</vt:lpstr>
      <vt:lpstr>Gill Sans</vt:lpstr>
      <vt:lpstr>Helvetica</vt:lpstr>
      <vt:lpstr>Symbol</vt:lpstr>
      <vt:lpstr>Wingdings</vt:lpstr>
      <vt:lpstr>Office Theme</vt:lpstr>
      <vt:lpstr>Immunologie de la transplantation – partie 1/2 –</vt:lpstr>
      <vt:lpstr>Présentation PowerPoint</vt:lpstr>
      <vt:lpstr>Présentation PowerPoint</vt:lpstr>
      <vt:lpstr>Présentation PowerPoint</vt:lpstr>
      <vt:lpstr>Quels sont les mécanismes d’une réjection d’allogreffe ?</vt:lpstr>
      <vt:lpstr>Rôle des lymphocytes T (LT) dans le rejet d’allogreffes (I)</vt:lpstr>
      <vt:lpstr>Rôle des lymphocytes T (LT) dans le rejet d’allogreffes (II)</vt:lpstr>
      <vt:lpstr>Complexe Majeur d’Histocompatibilité (MHC)</vt:lpstr>
      <vt:lpstr>Le complexe génique HLA (I)</vt:lpstr>
      <vt:lpstr>Le complexe génique HLA (II)</vt:lpstr>
      <vt:lpstr>Caractéristiques communes classes HLA I &amp; II</vt:lpstr>
      <vt:lpstr>Différences entre les classes HLA I &amp; II</vt:lpstr>
      <vt:lpstr>Antigènes mineurs d’histocompatibilité</vt:lpstr>
      <vt:lpstr>Induction de réponse immunitaire contre une greffe</vt:lpstr>
      <vt:lpstr>Sensibilisation (I) - directe</vt:lpstr>
      <vt:lpstr>Sensibilisation (II) - indirecte</vt:lpstr>
      <vt:lpstr>Sensibilisation (III)</vt:lpstr>
      <vt:lpstr>Phase effectrice (I)</vt:lpstr>
      <vt:lpstr>Présentation PowerPoint</vt:lpstr>
      <vt:lpstr>Phase effectrice (II)</vt:lpstr>
      <vt:lpstr>Phase effectrice (III)</vt:lpstr>
      <vt:lpstr>Présentation PowerPoint</vt:lpstr>
      <vt:lpstr>STOP</vt:lpstr>
      <vt:lpstr>Immunologie de la transplantation – partie 2/2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Transplantation immunology</dc:title>
  <dc:creator>ap d</dc:creator>
  <cp:lastModifiedBy>Utilisateur de Microsoft Office</cp:lastModifiedBy>
  <cp:revision>152</cp:revision>
  <dcterms:created xsi:type="dcterms:W3CDTF">2017-12-06T11:44:17Z</dcterms:created>
  <dcterms:modified xsi:type="dcterms:W3CDTF">2018-05-09T07:46:20Z</dcterms:modified>
</cp:coreProperties>
</file>